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81" r:id="rId5"/>
    <p:sldId id="282" r:id="rId6"/>
    <p:sldId id="283" r:id="rId7"/>
    <p:sldId id="304" r:id="rId8"/>
    <p:sldId id="293" r:id="rId9"/>
    <p:sldId id="294" r:id="rId10"/>
    <p:sldId id="284" r:id="rId11"/>
    <p:sldId id="296" r:id="rId12"/>
    <p:sldId id="305" r:id="rId13"/>
    <p:sldId id="306" r:id="rId14"/>
    <p:sldId id="312" r:id="rId15"/>
    <p:sldId id="291" r:id="rId16"/>
    <p:sldId id="285" r:id="rId17"/>
    <p:sldId id="292" r:id="rId18"/>
    <p:sldId id="315" r:id="rId19"/>
    <p:sldId id="311" r:id="rId20"/>
    <p:sldId id="286" r:id="rId21"/>
    <p:sldId id="307" r:id="rId22"/>
    <p:sldId id="299" r:id="rId23"/>
    <p:sldId id="316" r:id="rId24"/>
    <p:sldId id="300" r:id="rId25"/>
    <p:sldId id="313" r:id="rId26"/>
    <p:sldId id="314" r:id="rId27"/>
    <p:sldId id="308" r:id="rId28"/>
    <p:sldId id="288" r:id="rId29"/>
    <p:sldId id="290" r:id="rId30"/>
    <p:sldId id="289" r:id="rId31"/>
    <p:sldId id="26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lvl9pPr>
  </p:defaultTextStyle>
  <p:extLst>
    <p:ext uri="{EFAFB233-063F-42B5-8137-9DF3F51BA10A}">
      <p15:sldGuideLst xmlns:p15="http://schemas.microsoft.com/office/powerpoint/2012/main">
        <p15:guide id="1" orient="horz" pos="4320">
          <p15:clr>
            <a:srgbClr val="A4A3A4"/>
          </p15:clr>
        </p15:guide>
        <p15:guide id="2" pos="15359">
          <p15:clr>
            <a:srgbClr val="A4A3A4"/>
          </p15:clr>
        </p15:guide>
        <p15:guide id="3" pos="146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A2FF"/>
    <a:srgbClr val="B5CDFE"/>
    <a:srgbClr val="EE8D0C"/>
    <a:srgbClr val="FF930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93" autoAdjust="0"/>
    <p:restoredTop sz="84462" autoAdjust="0"/>
  </p:normalViewPr>
  <p:slideViewPr>
    <p:cSldViewPr snapToGrid="0">
      <p:cViewPr varScale="1">
        <p:scale>
          <a:sx n="65" d="100"/>
          <a:sy n="65" d="100"/>
        </p:scale>
        <p:origin x="1424" y="240"/>
      </p:cViewPr>
      <p:guideLst>
        <p:guide orient="horz" pos="4320"/>
        <p:guide pos="15359"/>
        <p:guide pos="146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457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2200" dirty="0">
              <a:effectLst/>
              <a:latin typeface="+mj-lt"/>
              <a:ea typeface="+mj-ea"/>
              <a:cs typeface="+mj-cs"/>
              <a:sym typeface="Helvetica Neue"/>
            </a:endParaRPr>
          </a:p>
        </p:txBody>
      </p:sp>
    </p:spTree>
    <p:extLst>
      <p:ext uri="{BB962C8B-B14F-4D97-AF65-F5344CB8AC3E}">
        <p14:creationId xmlns:p14="http://schemas.microsoft.com/office/powerpoint/2010/main" val="2461752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677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8225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844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3718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9465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Embedding</a:t>
            </a:r>
            <a:r>
              <a:rPr lang="zh-CN" altLang="en-US" dirty="0"/>
              <a:t>  </a:t>
            </a:r>
            <a:r>
              <a:rPr lang="en-US" altLang="zh-CN" dirty="0" err="1"/>
              <a:t>concat</a:t>
            </a:r>
            <a:endParaRPr lang="zh-CN" altLang="en-US" dirty="0"/>
          </a:p>
        </p:txBody>
      </p:sp>
    </p:spTree>
    <p:extLst>
      <p:ext uri="{BB962C8B-B14F-4D97-AF65-F5344CB8AC3E}">
        <p14:creationId xmlns:p14="http://schemas.microsoft.com/office/powerpoint/2010/main" val="3701612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3724769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1930946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6170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31817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888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40144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6148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5526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zh-CN" altLang="en-US" sz="2200" dirty="0">
                <a:effectLst/>
                <a:latin typeface="+mj-lt"/>
                <a:ea typeface="+mj-ea"/>
                <a:cs typeface="+mj-cs"/>
                <a:sym typeface="Helvetica Neue"/>
              </a:rPr>
              <a:t>本次大赛的数据为</a:t>
            </a:r>
            <a:r>
              <a:rPr lang="en-US" sz="2200" dirty="0">
                <a:effectLst/>
                <a:latin typeface="+mj-lt"/>
                <a:ea typeface="+mj-ea"/>
                <a:cs typeface="+mj-cs"/>
                <a:sym typeface="Helvetica Neue"/>
              </a:rPr>
              <a:t>400</a:t>
            </a:r>
            <a:r>
              <a:rPr lang="zh-CN" altLang="en-US" sz="2200" dirty="0">
                <a:effectLst/>
                <a:latin typeface="+mj-lt"/>
                <a:ea typeface="+mj-ea"/>
                <a:cs typeface="+mj-cs"/>
                <a:sym typeface="Helvetica Neue"/>
              </a:rPr>
              <a:t>万用户</a:t>
            </a:r>
            <a:r>
              <a:rPr lang="en-US" sz="2200" dirty="0">
                <a:effectLst/>
                <a:latin typeface="+mj-lt"/>
                <a:ea typeface="+mj-ea"/>
                <a:cs typeface="+mj-cs"/>
                <a:sym typeface="Helvetica Neue"/>
              </a:rPr>
              <a:t>91</a:t>
            </a:r>
            <a:r>
              <a:rPr lang="zh-CN" altLang="en-US" sz="2200" dirty="0">
                <a:effectLst/>
                <a:latin typeface="+mj-lt"/>
                <a:ea typeface="+mj-ea"/>
                <a:cs typeface="+mj-cs"/>
                <a:sym typeface="Helvetica Neue"/>
              </a:rPr>
              <a:t>天内点击广告素材的行为日志。任务目标是预测用户的年龄，性别。我们将赛题抽象为</a:t>
            </a:r>
            <a:r>
              <a:rPr lang="en-US" sz="2200" dirty="0">
                <a:effectLst/>
                <a:latin typeface="+mj-lt"/>
                <a:ea typeface="+mj-ea"/>
                <a:cs typeface="+mj-cs"/>
                <a:sym typeface="Helvetica Neue"/>
              </a:rPr>
              <a:t>NLP</a:t>
            </a:r>
            <a:r>
              <a:rPr lang="zh-CN" altLang="en-US" sz="2200" dirty="0">
                <a:effectLst/>
                <a:latin typeface="+mj-lt"/>
                <a:ea typeface="+mj-ea"/>
                <a:cs typeface="+mj-cs"/>
                <a:sym typeface="Helvetica Neue"/>
              </a:rPr>
              <a:t>中的文本分类问题，点击历史数据当作文本，建模目标可以采用预测年龄性别的联合分布，即</a:t>
            </a:r>
            <a:r>
              <a:rPr lang="en-US" sz="2200" dirty="0">
                <a:effectLst/>
                <a:latin typeface="+mj-lt"/>
                <a:ea typeface="+mj-ea"/>
                <a:cs typeface="+mj-cs"/>
                <a:sym typeface="Helvetica Neue"/>
              </a:rPr>
              <a:t>20</a:t>
            </a:r>
            <a:r>
              <a:rPr lang="zh-CN" altLang="en-US" sz="2200" dirty="0">
                <a:effectLst/>
                <a:latin typeface="+mj-lt"/>
                <a:ea typeface="+mj-ea"/>
                <a:cs typeface="+mj-cs"/>
                <a:sym typeface="Helvetica Neue"/>
              </a:rPr>
              <a:t>分类。</a:t>
            </a:r>
            <a:endParaRPr lang="en-US" sz="2200" dirty="0">
              <a:effectLst/>
              <a:latin typeface="+mj-lt"/>
              <a:ea typeface="+mj-ea"/>
              <a:cs typeface="+mj-cs"/>
              <a:sym typeface="Helvetica Neue"/>
            </a:endParaRPr>
          </a:p>
          <a:p>
            <a:pPr marL="0" marR="0" lvl="0" indent="0" algn="l" defTabSz="457200" rtl="0" eaLnBrk="1" fontAlgn="auto" latinLnBrk="0" hangingPunct="1">
              <a:lnSpc>
                <a:spcPct val="117999"/>
              </a:lnSpc>
              <a:spcBef>
                <a:spcPts val="0"/>
              </a:spcBef>
              <a:spcAft>
                <a:spcPts val="0"/>
              </a:spcAft>
              <a:buClrTx/>
              <a:buSzTx/>
              <a:buFontTx/>
              <a:buNone/>
              <a:tabLst/>
              <a:defRPr/>
            </a:pPr>
            <a:endParaRPr lang="en-US" altLang="zh-CN" sz="2400" dirty="0"/>
          </a:p>
        </p:txBody>
      </p:sp>
    </p:spTree>
    <p:extLst>
      <p:ext uri="{BB962C8B-B14F-4D97-AF65-F5344CB8AC3E}">
        <p14:creationId xmlns:p14="http://schemas.microsoft.com/office/powerpoint/2010/main" val="120178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zh-CN" altLang="en-US" sz="2200" dirty="0">
                <a:effectLst/>
                <a:latin typeface="+mj-lt"/>
                <a:ea typeface="+mj-ea"/>
                <a:cs typeface="+mj-cs"/>
                <a:sym typeface="Helvetica Neue"/>
              </a:rPr>
              <a:t>广告素材点击行为数据内有</a:t>
            </a:r>
            <a:r>
              <a:rPr lang="en-US" sz="2200" dirty="0">
                <a:effectLst/>
                <a:latin typeface="+mj-lt"/>
                <a:ea typeface="+mj-ea"/>
                <a:cs typeface="+mj-cs"/>
                <a:sym typeface="Helvetica Neue"/>
              </a:rPr>
              <a:t>6</a:t>
            </a:r>
            <a:r>
              <a:rPr lang="zh-CN" altLang="en-US" sz="2200" dirty="0">
                <a:effectLst/>
                <a:latin typeface="+mj-lt"/>
                <a:ea typeface="+mj-ea"/>
                <a:cs typeface="+mj-cs"/>
                <a:sym typeface="Helvetica Neue"/>
              </a:rPr>
              <a:t>个基本输入序列，其中前两个词表非常大，难以进行端到端的训练，所以我们队考虑使用预训练。</a:t>
            </a:r>
            <a:r>
              <a:rPr lang="en-US" sz="2200" dirty="0" err="1">
                <a:effectLst/>
                <a:latin typeface="+mj-lt"/>
                <a:ea typeface="+mj-ea"/>
                <a:cs typeface="+mj-cs"/>
                <a:sym typeface="Helvetica Neue"/>
              </a:rPr>
              <a:t>Click_times</a:t>
            </a:r>
            <a:r>
              <a:rPr lang="zh-CN" altLang="en-US" sz="2200" dirty="0">
                <a:effectLst/>
                <a:latin typeface="+mj-lt"/>
                <a:ea typeface="+mj-ea"/>
                <a:cs typeface="+mj-cs"/>
                <a:sym typeface="Helvetica Neue"/>
              </a:rPr>
              <a:t>列可以反应用户兴趣，用于增强点击序列信息，</a:t>
            </a:r>
            <a:r>
              <a:rPr lang="en-US" sz="2200" dirty="0">
                <a:effectLst/>
                <a:latin typeface="+mj-lt"/>
                <a:ea typeface="+mj-ea"/>
                <a:cs typeface="+mj-cs"/>
                <a:sym typeface="Helvetica Neue"/>
              </a:rPr>
              <a:t>time</a:t>
            </a:r>
            <a:r>
              <a:rPr lang="zh-CN" altLang="en-US" sz="2200" dirty="0">
                <a:effectLst/>
                <a:latin typeface="+mj-lt"/>
                <a:ea typeface="+mj-ea"/>
                <a:cs typeface="+mj-cs"/>
                <a:sym typeface="Helvetica Neue"/>
              </a:rPr>
              <a:t>列是行为时间戳，可用于分析与反脱敏。</a:t>
            </a:r>
            <a:endParaRPr lang="en-US" sz="2200" dirty="0">
              <a:effectLst/>
              <a:latin typeface="+mj-lt"/>
              <a:ea typeface="+mj-ea"/>
              <a:cs typeface="+mj-cs"/>
              <a:sym typeface="Helvetica Neue"/>
            </a:endParaRPr>
          </a:p>
          <a:p>
            <a:pPr algn="l"/>
            <a:endParaRPr lang="en-US" dirty="0"/>
          </a:p>
        </p:txBody>
      </p:sp>
    </p:spTree>
    <p:extLst>
      <p:ext uri="{BB962C8B-B14F-4D97-AF65-F5344CB8AC3E}">
        <p14:creationId xmlns:p14="http://schemas.microsoft.com/office/powerpoint/2010/main" val="3982510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200" dirty="0">
                <a:effectLst/>
                <a:latin typeface="+mj-lt"/>
                <a:ea typeface="+mj-ea"/>
                <a:cs typeface="+mj-cs"/>
                <a:sym typeface="Helvetica Neue"/>
              </a:rPr>
              <a:t>我们通过统计平均日活用户数量，将</a:t>
            </a:r>
            <a:r>
              <a:rPr lang="en-US" sz="2200" dirty="0">
                <a:effectLst/>
                <a:latin typeface="+mj-lt"/>
                <a:ea typeface="+mj-ea"/>
                <a:cs typeface="+mj-cs"/>
                <a:sym typeface="Helvetica Neue"/>
              </a:rPr>
              <a:t>time</a:t>
            </a:r>
            <a:r>
              <a:rPr lang="zh-CN" altLang="en-US" sz="2200" dirty="0">
                <a:effectLst/>
                <a:latin typeface="+mj-lt"/>
                <a:ea typeface="+mj-ea"/>
                <a:cs typeface="+mj-cs"/>
                <a:sym typeface="Helvetica Neue"/>
              </a:rPr>
              <a:t>列进行了反脱敏，认为数据为</a:t>
            </a:r>
            <a:r>
              <a:rPr lang="en-US" sz="2200" dirty="0">
                <a:effectLst/>
                <a:latin typeface="+mj-lt"/>
                <a:ea typeface="+mj-ea"/>
                <a:cs typeface="+mj-cs"/>
                <a:sym typeface="Helvetica Neue"/>
              </a:rPr>
              <a:t>2019</a:t>
            </a:r>
            <a:r>
              <a:rPr lang="zh-CN" altLang="en-US" sz="2200" dirty="0">
                <a:effectLst/>
                <a:latin typeface="+mj-lt"/>
                <a:ea typeface="+mj-ea"/>
                <a:cs typeface="+mj-cs"/>
                <a:sym typeface="Helvetica Neue"/>
              </a:rPr>
              <a:t>年</a:t>
            </a:r>
            <a:r>
              <a:rPr lang="en-US" sz="2200" dirty="0">
                <a:effectLst/>
                <a:latin typeface="+mj-lt"/>
                <a:ea typeface="+mj-ea"/>
                <a:cs typeface="+mj-cs"/>
                <a:sym typeface="Helvetica Neue"/>
              </a:rPr>
              <a:t>9</a:t>
            </a:r>
            <a:r>
              <a:rPr lang="zh-CN" altLang="en-US" sz="2200" dirty="0">
                <a:effectLst/>
                <a:latin typeface="+mj-lt"/>
                <a:ea typeface="+mj-ea"/>
                <a:cs typeface="+mj-cs"/>
                <a:sym typeface="Helvetica Neue"/>
              </a:rPr>
              <a:t>月</a:t>
            </a:r>
            <a:r>
              <a:rPr lang="en-US" sz="2200" dirty="0">
                <a:effectLst/>
                <a:latin typeface="+mj-lt"/>
                <a:ea typeface="+mj-ea"/>
                <a:cs typeface="+mj-cs"/>
                <a:sym typeface="Helvetica Neue"/>
              </a:rPr>
              <a:t>1</a:t>
            </a:r>
            <a:r>
              <a:rPr lang="zh-CN" altLang="en-US" sz="2200" dirty="0">
                <a:effectLst/>
                <a:latin typeface="+mj-lt"/>
                <a:ea typeface="+mj-ea"/>
                <a:cs typeface="+mj-cs"/>
                <a:sym typeface="Helvetica Neue"/>
              </a:rPr>
              <a:t>日到</a:t>
            </a:r>
            <a:r>
              <a:rPr lang="en-US" sz="2200" dirty="0">
                <a:effectLst/>
                <a:latin typeface="+mj-lt"/>
                <a:ea typeface="+mj-ea"/>
                <a:cs typeface="+mj-cs"/>
                <a:sym typeface="Helvetica Neue"/>
              </a:rPr>
              <a:t>2019</a:t>
            </a:r>
            <a:r>
              <a:rPr lang="zh-CN" altLang="en-US" sz="2200" dirty="0">
                <a:effectLst/>
                <a:latin typeface="+mj-lt"/>
                <a:ea typeface="+mj-ea"/>
                <a:cs typeface="+mj-cs"/>
                <a:sym typeface="Helvetica Neue"/>
              </a:rPr>
              <a:t>年</a:t>
            </a:r>
            <a:r>
              <a:rPr lang="en-US" sz="2200" dirty="0">
                <a:effectLst/>
                <a:latin typeface="+mj-lt"/>
                <a:ea typeface="+mj-ea"/>
                <a:cs typeface="+mj-cs"/>
                <a:sym typeface="Helvetica Neue"/>
              </a:rPr>
              <a:t>11</a:t>
            </a:r>
            <a:r>
              <a:rPr lang="zh-CN" altLang="en-US" sz="2200" dirty="0">
                <a:effectLst/>
                <a:latin typeface="+mj-lt"/>
                <a:ea typeface="+mj-ea"/>
                <a:cs typeface="+mj-cs"/>
                <a:sym typeface="Helvetica Neue"/>
              </a:rPr>
              <a:t>月</a:t>
            </a:r>
            <a:r>
              <a:rPr lang="en-US" sz="2200" dirty="0">
                <a:effectLst/>
                <a:latin typeface="+mj-lt"/>
                <a:ea typeface="+mj-ea"/>
                <a:cs typeface="+mj-cs"/>
                <a:sym typeface="Helvetica Neue"/>
              </a:rPr>
              <a:t>30</a:t>
            </a:r>
            <a:r>
              <a:rPr lang="zh-CN" altLang="en-US" sz="2200" dirty="0">
                <a:effectLst/>
                <a:latin typeface="+mj-lt"/>
                <a:ea typeface="+mj-ea"/>
                <a:cs typeface="+mj-cs"/>
                <a:sym typeface="Helvetica Neue"/>
              </a:rPr>
              <a:t>日。期间有中秋，国庆，重阳，双十一等诸多节假日。</a:t>
            </a:r>
            <a:endParaRPr lang="en-US" sz="2200" dirty="0">
              <a:effectLst/>
              <a:latin typeface="+mj-lt"/>
              <a:ea typeface="+mj-ea"/>
              <a:cs typeface="+mj-cs"/>
              <a:sym typeface="Helvetica Neue"/>
            </a:endParaRPr>
          </a:p>
          <a:p>
            <a:endParaRPr lang="en-US" dirty="0"/>
          </a:p>
        </p:txBody>
      </p:sp>
    </p:spTree>
    <p:extLst>
      <p:ext uri="{BB962C8B-B14F-4D97-AF65-F5344CB8AC3E}">
        <p14:creationId xmlns:p14="http://schemas.microsoft.com/office/powerpoint/2010/main" val="224876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CN" altLang="en-US" sz="2200" dirty="0">
                <a:effectLst/>
                <a:latin typeface="+mj-lt"/>
                <a:ea typeface="+mj-ea"/>
                <a:cs typeface="+mj-cs"/>
                <a:sym typeface="Helvetica Neue"/>
              </a:rPr>
              <a:t>同时我们发现节假日用户点击广告素材的信息更为丰富，区分度更大 。不同特殊日期内，用户年龄性别与用户广告点击行为的联合分布是不同的。 所以构建用户行为序列中必须考虑到发生行为对应的日期，以及该日期内用户行为的特性。</a:t>
            </a:r>
            <a:endParaRPr lang="en-US" sz="2200" dirty="0">
              <a:effectLst/>
              <a:latin typeface="+mj-lt"/>
              <a:ea typeface="+mj-ea"/>
              <a:cs typeface="+mj-cs"/>
              <a:sym typeface="Helvetica Neue"/>
            </a:endParaRPr>
          </a:p>
          <a:p>
            <a:endParaRPr lang="en-US" dirty="0"/>
          </a:p>
        </p:txBody>
      </p:sp>
    </p:spTree>
    <p:extLst>
      <p:ext uri="{BB962C8B-B14F-4D97-AF65-F5344CB8AC3E}">
        <p14:creationId xmlns:p14="http://schemas.microsoft.com/office/powerpoint/2010/main" val="2358380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6246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002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4833937" y="2303858"/>
            <a:ext cx="14716127" cy="4643440"/>
          </a:xfrm>
          <a:prstGeom prst="rect">
            <a:avLst/>
          </a:prstGeom>
        </p:spPr>
        <p:txBody>
          <a:bodyPr anchor="b"/>
          <a:lstStyle/>
          <a:p>
            <a:r>
              <a:t>标题文本</a:t>
            </a:r>
          </a:p>
        </p:txBody>
      </p:sp>
      <p:sp>
        <p:nvSpPr>
          <p:cNvPr id="12" name="正文级别 1…"/>
          <p:cNvSpPr txBox="1">
            <a:spLocks noGrp="1"/>
          </p:cNvSpPr>
          <p:nvPr>
            <p:ph type="body" sz="quarter" idx="1"/>
          </p:nvPr>
        </p:nvSpPr>
        <p:spPr>
          <a:xfrm>
            <a:off x="4833937" y="7090171"/>
            <a:ext cx="14716127" cy="158948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pPr/>
              <a:t>‹#›</a:t>
            </a:fld>
            <a:endParaRPr dirty="0"/>
          </a:p>
        </p:txBody>
      </p:sp>
      <p:pic>
        <p:nvPicPr>
          <p:cNvPr id="2" name="图片 1">
            <a:extLst>
              <a:ext uri="{FF2B5EF4-FFF2-40B4-BE49-F238E27FC236}">
                <a16:creationId xmlns:a16="http://schemas.microsoft.com/office/drawing/2014/main" id="{318AF58F-9223-4699-B0DD-EFB9A1CAB046}"/>
              </a:ext>
            </a:extLst>
          </p:cNvPr>
          <p:cNvPicPr>
            <a:picLocks noChangeAspect="1"/>
          </p:cNvPicPr>
          <p:nvPr userDrawn="1"/>
        </p:nvPicPr>
        <p:blipFill>
          <a:blip r:embed="rId2" cstate="print"/>
          <a:stretch>
            <a:fillRect/>
          </a:stretch>
        </p:blipFill>
        <p:spPr>
          <a:xfrm>
            <a:off x="21566176" y="354233"/>
            <a:ext cx="2191215" cy="1039133"/>
          </a:xfrm>
          <a:prstGeom prst="rect">
            <a:avLst/>
          </a:prstGeom>
        </p:spPr>
      </p:pic>
      <p:cxnSp>
        <p:nvCxnSpPr>
          <p:cNvPr id="4" name="直接连接符 3">
            <a:extLst>
              <a:ext uri="{FF2B5EF4-FFF2-40B4-BE49-F238E27FC236}">
                <a16:creationId xmlns:a16="http://schemas.microsoft.com/office/drawing/2014/main" id="{AC9D915B-A1CC-4D36-915B-7820F96CA7D6}"/>
              </a:ext>
            </a:extLst>
          </p:cNvPr>
          <p:cNvCxnSpPr>
            <a:cxnSpLocks/>
          </p:cNvCxnSpPr>
          <p:nvPr userDrawn="1"/>
        </p:nvCxnSpPr>
        <p:spPr>
          <a:xfrm flipV="1">
            <a:off x="916894" y="1669143"/>
            <a:ext cx="22540686" cy="1"/>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pPr/>
              <a:t>‹#›</a:t>
            </a:fld>
            <a:endParaRPr dirty="0"/>
          </a:p>
        </p:txBody>
      </p:sp>
      <p:pic>
        <p:nvPicPr>
          <p:cNvPr id="2" name="图片 1">
            <a:extLst>
              <a:ext uri="{FF2B5EF4-FFF2-40B4-BE49-F238E27FC236}">
                <a16:creationId xmlns:a16="http://schemas.microsoft.com/office/drawing/2014/main" id="{318AF58F-9223-4699-B0DD-EFB9A1CAB046}"/>
              </a:ext>
            </a:extLst>
          </p:cNvPr>
          <p:cNvPicPr>
            <a:picLocks noChangeAspect="1"/>
          </p:cNvPicPr>
          <p:nvPr userDrawn="1"/>
        </p:nvPicPr>
        <p:blipFill>
          <a:blip r:embed="rId2" cstate="print"/>
          <a:stretch>
            <a:fillRect/>
          </a:stretch>
        </p:blipFill>
        <p:spPr>
          <a:xfrm>
            <a:off x="21566176" y="354233"/>
            <a:ext cx="2191215" cy="1039133"/>
          </a:xfrm>
          <a:prstGeom prst="rect">
            <a:avLst/>
          </a:prstGeom>
        </p:spPr>
      </p:pic>
      <p:cxnSp>
        <p:nvCxnSpPr>
          <p:cNvPr id="4" name="直接连接符 3">
            <a:extLst>
              <a:ext uri="{FF2B5EF4-FFF2-40B4-BE49-F238E27FC236}">
                <a16:creationId xmlns:a16="http://schemas.microsoft.com/office/drawing/2014/main" id="{AC9D915B-A1CC-4D36-915B-7820F96CA7D6}"/>
              </a:ext>
            </a:extLst>
          </p:cNvPr>
          <p:cNvCxnSpPr>
            <a:cxnSpLocks/>
          </p:cNvCxnSpPr>
          <p:nvPr userDrawn="1"/>
        </p:nvCxnSpPr>
        <p:spPr>
          <a:xfrm flipV="1">
            <a:off x="916894" y="3715656"/>
            <a:ext cx="22540686" cy="1"/>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058844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2495609" y="892967"/>
            <a:ext cx="7500940" cy="11555019"/>
          </a:xfrm>
          <a:prstGeom prst="rect">
            <a:avLst/>
          </a:prstGeom>
        </p:spPr>
        <p:txBody>
          <a:bodyPr lIns="91439" tIns="45719" rIns="91439" bIns="45719" anchor="t">
            <a:noAutofit/>
          </a:bodyPr>
          <a:lstStyle/>
          <a:p>
            <a:endParaRPr/>
          </a:p>
        </p:txBody>
      </p:sp>
      <p:sp>
        <p:nvSpPr>
          <p:cNvPr id="39" name="标题文本"/>
          <p:cNvSpPr txBox="1">
            <a:spLocks noGrp="1"/>
          </p:cNvSpPr>
          <p:nvPr>
            <p:ph type="title"/>
          </p:nvPr>
        </p:nvSpPr>
        <p:spPr>
          <a:xfrm>
            <a:off x="4387453" y="892967"/>
            <a:ext cx="7500940" cy="5607847"/>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p:nvPr>
        </p:nvSpPr>
        <p:spPr>
          <a:xfrm>
            <a:off x="4387453" y="6643685"/>
            <a:ext cx="7500940" cy="5786440"/>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xfrm>
            <a:off x="4387453" y="3643312"/>
            <a:ext cx="15609094" cy="8840394"/>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quarter" idx="13"/>
          </p:nvPr>
        </p:nvSpPr>
        <p:spPr>
          <a:xfrm>
            <a:off x="12495609" y="3643312"/>
            <a:ext cx="7500940" cy="8840394"/>
          </a:xfrm>
          <a:prstGeom prst="rect">
            <a:avLst/>
          </a:prstGeom>
        </p:spPr>
        <p:txBody>
          <a:bodyPr lIns="91439" tIns="45719" rIns="91439" bIns="45719" anchor="t">
            <a:noAutofit/>
          </a:bodyPr>
          <a:lstStyle/>
          <a:p>
            <a:endParaRPr/>
          </a:p>
        </p:txBody>
      </p:sp>
      <p:sp>
        <p:nvSpPr>
          <p:cNvPr id="66" name="标题文本"/>
          <p:cNvSpPr txBox="1">
            <a:spLocks noGrp="1"/>
          </p:cNvSpPr>
          <p:nvPr>
            <p:ph type="title"/>
          </p:nvPr>
        </p:nvSpPr>
        <p:spPr>
          <a:prstGeom prst="rect">
            <a:avLst/>
          </a:prstGeom>
        </p:spPr>
        <p:txBody>
          <a:bodyPr/>
          <a:lstStyle/>
          <a:p>
            <a:r>
              <a:t>标题文本</a:t>
            </a:r>
          </a:p>
        </p:txBody>
      </p:sp>
      <p:sp>
        <p:nvSpPr>
          <p:cNvPr id="67" name="正文级别 1…"/>
          <p:cNvSpPr txBox="1">
            <a:spLocks noGrp="1"/>
          </p:cNvSpPr>
          <p:nvPr>
            <p:ph type="body" sz="quarter" idx="1"/>
          </p:nvPr>
        </p:nvSpPr>
        <p:spPr>
          <a:xfrm>
            <a:off x="4387453" y="3643312"/>
            <a:ext cx="7500940" cy="8840394"/>
          </a:xfrm>
          <a:prstGeom prst="rect">
            <a:avLst/>
          </a:prstGeom>
        </p:spPr>
        <p:txBody>
          <a:bodyPr/>
          <a:lstStyle>
            <a:lvl1pPr marL="465363" indent="-465363">
              <a:spcBef>
                <a:spcPts val="4500"/>
              </a:spcBef>
              <a:defRPr sz="3800"/>
            </a:lvl1pPr>
            <a:lvl2pPr marL="808263" indent="-465363">
              <a:spcBef>
                <a:spcPts val="4500"/>
              </a:spcBef>
              <a:defRPr sz="3800"/>
            </a:lvl2pPr>
            <a:lvl3pPr marL="1151164" indent="-465363">
              <a:spcBef>
                <a:spcPts val="4500"/>
              </a:spcBef>
              <a:defRPr sz="3800"/>
            </a:lvl3pPr>
            <a:lvl4pPr marL="1494064" indent="-465364">
              <a:spcBef>
                <a:spcPts val="4500"/>
              </a:spcBef>
              <a:defRPr sz="3800"/>
            </a:lvl4pPr>
            <a:lvl5pPr marL="1836964" indent="-465364">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xfrm>
            <a:off x="11954104" y="13073062"/>
            <a:ext cx="466266" cy="473073"/>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4387453" y="1785935"/>
            <a:ext cx="15609094" cy="1014412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2495609" y="7161609"/>
            <a:ext cx="7500940" cy="5304237"/>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2495609" y="1250154"/>
            <a:ext cx="7500940" cy="5304239"/>
          </a:xfrm>
          <a:prstGeom prst="rect">
            <a:avLst/>
          </a:prstGeom>
        </p:spPr>
        <p:txBody>
          <a:bodyPr lIns="91439" tIns="45719" rIns="91439" bIns="45719" anchor="t">
            <a:noAutofit/>
          </a:bodyPr>
          <a:lstStyle/>
          <a:p>
            <a:endParaRPr/>
          </a:p>
        </p:txBody>
      </p:sp>
      <p:sp>
        <p:nvSpPr>
          <p:cNvPr id="85" name="图像"/>
          <p:cNvSpPr>
            <a:spLocks noGrp="1"/>
          </p:cNvSpPr>
          <p:nvPr>
            <p:ph type="pic" sz="half" idx="15"/>
          </p:nvPr>
        </p:nvSpPr>
        <p:spPr>
          <a:xfrm>
            <a:off x="4387453" y="1250154"/>
            <a:ext cx="7500940" cy="11215691"/>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正文级别 1…"/>
          <p:cNvSpPr txBox="1">
            <a:spLocks noGrp="1"/>
          </p:cNvSpPr>
          <p:nvPr>
            <p:ph type="body" sz="quarter" idx="1"/>
          </p:nvPr>
        </p:nvSpPr>
        <p:spPr>
          <a:xfrm>
            <a:off x="4833937" y="8947546"/>
            <a:ext cx="14716127" cy="647703"/>
          </a:xfrm>
          <a:prstGeom prst="rect">
            <a:avLst/>
          </a:prstGeom>
        </p:spPr>
        <p:txBody>
          <a:bodyPr anchor="t"/>
          <a:lstStyle>
            <a:lvl1pPr marL="0" indent="0" algn="ctr">
              <a:spcBef>
                <a:spcPts val="0"/>
              </a:spcBef>
              <a:buSzTx/>
              <a:buNone/>
              <a:defRPr sz="3200" i="1"/>
            </a:lvl1pPr>
            <a:lvl2pPr marL="888999" indent="-444498" algn="ctr">
              <a:spcBef>
                <a:spcPts val="0"/>
              </a:spcBef>
              <a:defRPr sz="3200" i="1"/>
            </a:lvl2pPr>
            <a:lvl3pPr marL="1333499" indent="-444499" algn="ctr">
              <a:spcBef>
                <a:spcPts val="0"/>
              </a:spcBef>
              <a:defRPr sz="3200" i="1"/>
            </a:lvl3pPr>
            <a:lvl4pPr marL="1777999" indent="-444499" algn="ctr">
              <a:spcBef>
                <a:spcPts val="0"/>
              </a:spcBef>
              <a:defRPr sz="3200" i="1"/>
            </a:lvl4pPr>
            <a:lvl5pPr marL="2222499" indent="-444499" algn="ctr">
              <a:spcBef>
                <a:spcPts val="0"/>
              </a:spcBef>
              <a:defRPr sz="3200" i="1"/>
            </a:lvl5pPr>
          </a:lstStyle>
          <a:p>
            <a:r>
              <a:t>正文级别 1</a:t>
            </a:r>
          </a:p>
          <a:p>
            <a:pPr lvl="1"/>
            <a:r>
              <a:t>正文级别 2</a:t>
            </a:r>
          </a:p>
          <a:p>
            <a:pPr lvl="2"/>
            <a:r>
              <a:t>正文级别 3</a:t>
            </a:r>
          </a:p>
          <a:p>
            <a:pPr lvl="3"/>
            <a:r>
              <a:t>正文级别 4</a:t>
            </a:r>
          </a:p>
          <a:p>
            <a:pPr lvl="4"/>
            <a:r>
              <a:t>正文级别 5</a:t>
            </a:r>
          </a:p>
        </p:txBody>
      </p:sp>
      <p:sp>
        <p:nvSpPr>
          <p:cNvPr id="94" name="“在此键入引文。”"/>
          <p:cNvSpPr txBox="1">
            <a:spLocks noGrp="1"/>
          </p:cNvSpPr>
          <p:nvPr>
            <p:ph type="body" sz="quarter" idx="13"/>
          </p:nvPr>
        </p:nvSpPr>
        <p:spPr>
          <a:xfrm>
            <a:off x="4833937" y="5945187"/>
            <a:ext cx="14716128" cy="968378"/>
          </a:xfrm>
          <a:prstGeom prst="rect">
            <a:avLst/>
          </a:prstGeom>
        </p:spPr>
        <p:txBody>
          <a:bodyPr/>
          <a:lstStyle/>
          <a:p>
            <a:endParaRP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3" y="357185"/>
            <a:ext cx="15609094" cy="30360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normAutofit/>
          </a:bodyPr>
          <a:lstStyle/>
          <a:p>
            <a:r>
              <a:t>标题文本</a:t>
            </a:r>
          </a:p>
        </p:txBody>
      </p:sp>
      <p:sp>
        <p:nvSpPr>
          <p:cNvPr id="3" name="正文级别 1…"/>
          <p:cNvSpPr txBox="1">
            <a:spLocks noGrp="1"/>
          </p:cNvSpPr>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4104" y="13073062"/>
            <a:ext cx="466266" cy="477668"/>
          </a:xfrm>
          <a:prstGeom prst="rect">
            <a:avLst/>
          </a:prstGeom>
          <a:ln w="12700">
            <a:miter lim="400000"/>
          </a:ln>
        </p:spPr>
        <p:txBody>
          <a:bodyPr wrap="none" lIns="71435" tIns="71435" rIns="71435" bIns="71435">
            <a:spAutoFit/>
          </a:bodyPr>
          <a:lstStyle>
            <a:lvl1pPr>
              <a:defRPr sz="2200">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spd="med"/>
  <p:txStyles>
    <p:titleStyle>
      <a:lvl1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1pPr>
      <a:lvl2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2pPr>
      <a:lvl3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3pPr>
      <a:lvl4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4pPr>
      <a:lvl5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5pPr>
      <a:lvl6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6pPr>
      <a:lvl7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7pPr>
      <a:lvl8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8pPr>
      <a:lvl9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Neue Medium"/>
          <a:ea typeface="Helvetica Neue Medium"/>
          <a:cs typeface="Helvetica Neue Medium"/>
          <a:sym typeface="Helvetica Neue Medium"/>
        </a:defRPr>
      </a:lvl9pPr>
    </p:titleStyle>
    <p:bodyStyle>
      <a:lvl1pPr marL="611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1pPr>
      <a:lvl2pPr marL="10556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2pPr>
      <a:lvl3pPr marL="1500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3pPr>
      <a:lvl4pPr marL="1944685"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4pPr>
      <a:lvl5pPr marL="2389185" marR="0" indent="-611185"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5pPr>
      <a:lvl6pPr marL="2833685" marR="0" indent="-611185"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6pPr>
      <a:lvl7pPr marL="3278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7pPr>
      <a:lvl8pPr marL="37226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8pPr>
      <a:lvl9pPr marL="4167187" marR="0" indent="-611187" algn="l" defTabSz="821529" rtl="0" latinLnBrk="0">
        <a:lnSpc>
          <a:spcPct val="100000"/>
        </a:lnSpc>
        <a:spcBef>
          <a:spcPts val="5900"/>
        </a:spcBef>
        <a:spcAft>
          <a:spcPts val="0"/>
        </a:spcAft>
        <a:buClrTx/>
        <a:buSzPct val="145000"/>
        <a:buFontTx/>
        <a:buChar char="•"/>
        <a:tabLst/>
        <a:defRPr sz="4400" b="0" i="0" u="none" strike="noStrike" cap="none" spc="0" baseline="0">
          <a:ln>
            <a:noFill/>
          </a:ln>
          <a:solidFill>
            <a:srgbClr val="000000"/>
          </a:solidFill>
          <a:uFillTx/>
          <a:latin typeface="+mj-lt"/>
          <a:ea typeface="+mj-ea"/>
          <a:cs typeface="+mj-cs"/>
          <a:sym typeface="Helvetica Neue"/>
        </a:defRPr>
      </a:lvl9pPr>
    </p:bodyStyle>
    <p:otherStyle>
      <a:lvl1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1pPr>
      <a:lvl2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2pPr>
      <a:lvl3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3pPr>
      <a:lvl4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4pPr>
      <a:lvl5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5pPr>
      <a:lvl6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6pPr>
      <a:lvl7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7pPr>
      <a:lvl8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8pPr>
      <a:lvl9pPr marL="0" marR="0" indent="0" algn="ctr" defTabSz="821529"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hyperlink" Target="https://dl.acm.org/doi/10.1145/3219819.3219869"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dl.acm.org/doi/10.1145/3219819.321986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0.xml"/><Relationship Id="rId5" Type="http://schemas.openxmlformats.org/officeDocument/2006/relationships/hyperlink" Target="https://arxiv.org/pdf/2003.07000.pdf" TargetMode="External"/><Relationship Id="rId4" Type="http://schemas.openxmlformats.org/officeDocument/2006/relationships/hyperlink" Target="https://arxiv.org/abs/2002.0474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print"/>
          <a:tile tx="0" ty="0" sx="100000" sy="100000" flip="none" algn="tl"/>
        </a:blipFill>
        <a:effectLst/>
      </p:bgPr>
    </p:bg>
    <p:spTree>
      <p:nvGrpSpPr>
        <p:cNvPr id="1" name=""/>
        <p:cNvGrpSpPr/>
        <p:nvPr/>
      </p:nvGrpSpPr>
      <p:grpSpPr>
        <a:xfrm>
          <a:off x="0" y="0"/>
          <a:ext cx="0" cy="0"/>
          <a:chOff x="0" y="0"/>
          <a:chExt cx="0" cy="0"/>
        </a:xfrm>
      </p:grpSpPr>
      <p:pic>
        <p:nvPicPr>
          <p:cNvPr id="119" name="1123-14-14.jpg" descr="1123-14-14.jpg"/>
          <p:cNvPicPr>
            <a:picLocks noChangeAspect="1"/>
          </p:cNvPicPr>
          <p:nvPr/>
        </p:nvPicPr>
        <p:blipFill>
          <a:blip r:embed="rId4" cstate="print">
            <a:extLst/>
          </a:blip>
          <a:srcRect l="578" b="613"/>
          <a:stretch>
            <a:fillRect/>
          </a:stretch>
        </p:blipFill>
        <p:spPr>
          <a:xfrm>
            <a:off x="0" y="0"/>
            <a:ext cx="24390036" cy="13716001"/>
          </a:xfrm>
          <a:prstGeom prst="rect">
            <a:avLst/>
          </a:prstGeom>
          <a:blipFill>
            <a:blip r:embed="rId3" cstate="print"/>
            <a:tile tx="0" ty="0" sx="100000" sy="100000" flip="none" algn="tl"/>
          </a:blipFill>
          <a:ln w="12700">
            <a:miter lim="400000"/>
          </a:ln>
        </p:spPr>
      </p:pic>
      <p:sp>
        <p:nvSpPr>
          <p:cNvPr id="120" name="优量汇PPT模版"/>
          <p:cNvSpPr txBox="1"/>
          <p:nvPr/>
        </p:nvSpPr>
        <p:spPr>
          <a:xfrm>
            <a:off x="1377479" y="2590206"/>
            <a:ext cx="7476401" cy="2176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l">
              <a:defRPr sz="8600">
                <a:latin typeface="TTTGBMedium"/>
                <a:ea typeface="TTTGBMedium"/>
                <a:cs typeface="TTTGBMedium"/>
                <a:sym typeface="TTTGBMedium"/>
              </a:defRPr>
            </a:lvl1pPr>
          </a:lstStyle>
          <a:p>
            <a:pPr>
              <a:lnSpc>
                <a:spcPct val="150000"/>
              </a:lnSpc>
            </a:pPr>
            <a:r>
              <a:rPr lang="en-US" altLang="zh-CN" sz="10000" b="1" dirty="0">
                <a:solidFill>
                  <a:schemeClr val="tx1"/>
                </a:solidFill>
                <a:latin typeface="TTTGB Medium" panose="020C06030202040F0204" pitchFamily="34" charset="-122"/>
                <a:ea typeface="TTTGB Medium" panose="020C06030202040F0204" pitchFamily="34" charset="-122"/>
              </a:rPr>
              <a:t>BANJITINO</a:t>
            </a:r>
            <a:endParaRPr kumimoji="1" lang="zh-CN" altLang="en-US" sz="10000" dirty="0">
              <a:solidFill>
                <a:schemeClr val="tx1"/>
              </a:solidFill>
              <a:latin typeface="+mj-ea"/>
              <a:cs typeface="Lantinghei SC Extralight" charset="-122"/>
            </a:endParaRPr>
          </a:p>
        </p:txBody>
      </p:sp>
      <p:pic>
        <p:nvPicPr>
          <p:cNvPr id="122" name="图像" descr="图像"/>
          <p:cNvPicPr>
            <a:picLocks noChangeAspect="1"/>
          </p:cNvPicPr>
          <p:nvPr/>
        </p:nvPicPr>
        <p:blipFill>
          <a:blip r:embed="rId5" cstate="print">
            <a:extLst/>
          </a:blip>
          <a:stretch>
            <a:fillRect/>
          </a:stretch>
        </p:blipFill>
        <p:spPr>
          <a:xfrm>
            <a:off x="1377479" y="11228656"/>
            <a:ext cx="2726462" cy="1625990"/>
          </a:xfrm>
          <a:prstGeom prst="rect">
            <a:avLst/>
          </a:prstGeom>
          <a:ln w="12700">
            <a:miter lim="400000"/>
          </a:ln>
        </p:spPr>
      </p:pic>
      <p:sp>
        <p:nvSpPr>
          <p:cNvPr id="5" name="优量汇PPT模版">
            <a:extLst>
              <a:ext uri="{FF2B5EF4-FFF2-40B4-BE49-F238E27FC236}">
                <a16:creationId xmlns:a16="http://schemas.microsoft.com/office/drawing/2014/main" id="{A56FCD31-5F61-0C45-9B51-6D61CF7EFCE2}"/>
              </a:ext>
            </a:extLst>
          </p:cNvPr>
          <p:cNvSpPr txBox="1"/>
          <p:nvPr/>
        </p:nvSpPr>
        <p:spPr>
          <a:xfrm>
            <a:off x="3030174" y="7684612"/>
            <a:ext cx="4171009" cy="1556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l">
              <a:defRPr sz="8600">
                <a:latin typeface="TTTGBMedium"/>
                <a:ea typeface="TTTGBMedium"/>
                <a:cs typeface="TTTGBMedium"/>
                <a:sym typeface="TTTGBMedium"/>
              </a:defRPr>
            </a:lvl1pPr>
          </a:lstStyle>
          <a:p>
            <a:pPr algn="ctr">
              <a:lnSpc>
                <a:spcPct val="150000"/>
              </a:lnSpc>
            </a:pPr>
            <a:r>
              <a:rPr lang="zh-CN" altLang="en-US" sz="3000" b="1" dirty="0">
                <a:solidFill>
                  <a:schemeClr val="tx1"/>
                </a:solidFill>
                <a:latin typeface="PingFang HK" panose="020B0400000000000000" pitchFamily="34" charset="-120"/>
                <a:ea typeface="PingFang HK" panose="020B0400000000000000" pitchFamily="34" charset="-120"/>
              </a:rPr>
              <a:t>张琦、</a:t>
            </a:r>
            <a:r>
              <a:rPr lang="zh-CN" altLang="en-US" sz="3200" b="1" dirty="0">
                <a:latin typeface="PingFang HK" panose="020B0400000000000000" pitchFamily="34" charset="-120"/>
                <a:ea typeface="PingFang HK" panose="020B0400000000000000" pitchFamily="34" charset="-120"/>
              </a:rPr>
              <a:t>郑凌瀚、</a:t>
            </a:r>
            <a:r>
              <a:rPr lang="zh-CN" altLang="en-US" sz="3200" b="1" dirty="0">
                <a:latin typeface="PingFang HK" panose="020B0400000000000000" pitchFamily="34" charset="-120"/>
                <a:ea typeface="PingFang HK" panose="020B0400000000000000" pitchFamily="34" charset="-120"/>
                <a:sym typeface="Helvetica Neue"/>
              </a:rPr>
              <a:t>王黎翔</a:t>
            </a:r>
            <a:endParaRPr lang="en-US" altLang="zh-CN" sz="3200" b="1" dirty="0">
              <a:latin typeface="PingFang HK" panose="020B0400000000000000" pitchFamily="34" charset="-120"/>
              <a:ea typeface="PingFang HK" panose="020B0400000000000000" pitchFamily="34" charset="-120"/>
              <a:sym typeface="Helvetica Neue"/>
            </a:endParaRPr>
          </a:p>
          <a:p>
            <a:pPr algn="ctr">
              <a:lnSpc>
                <a:spcPct val="150000"/>
              </a:lnSpc>
            </a:pPr>
            <a:r>
              <a:rPr lang="en-US" altLang="zh-CN" sz="3200" b="1" dirty="0">
                <a:latin typeface="PingFang HK" panose="020B0400000000000000" pitchFamily="34" charset="-120"/>
                <a:ea typeface="PingFang HK" panose="020B0400000000000000" pitchFamily="34" charset="-120"/>
                <a:sym typeface="Helvetica Neue"/>
              </a:rPr>
              <a:t>2020-08-03</a:t>
            </a:r>
            <a:endParaRPr lang="en-US" altLang="zh-CN" sz="3200" b="1" dirty="0">
              <a:latin typeface="PingFang HK" panose="020B0400000000000000" pitchFamily="34" charset="-120"/>
              <a:ea typeface="PingFang HK" panose="020B0400000000000000" pitchFamily="34" charset="-12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图像" descr="图像"/>
          <p:cNvPicPr>
            <a:picLocks noChangeAspect="1"/>
          </p:cNvPicPr>
          <p:nvPr/>
        </p:nvPicPr>
        <p:blipFill>
          <a:blip r:embed="rId3" cstate="print">
            <a:extLst/>
          </a:blip>
          <a:stretch>
            <a:fillRect/>
          </a:stretch>
        </p:blipFill>
        <p:spPr>
          <a:xfrm>
            <a:off x="0" y="0"/>
            <a:ext cx="24384000" cy="13716000"/>
          </a:xfrm>
          <a:prstGeom prst="rect">
            <a:avLst/>
          </a:prstGeom>
          <a:ln w="12700">
            <a:miter lim="400000"/>
          </a:ln>
        </p:spPr>
      </p:pic>
      <p:pic>
        <p:nvPicPr>
          <p:cNvPr id="139" name="图像" descr="图像"/>
          <p:cNvPicPr>
            <a:picLocks noChangeAspect="1"/>
          </p:cNvPicPr>
          <p:nvPr/>
        </p:nvPicPr>
        <p:blipFill>
          <a:blip r:embed="rId4" cstate="print">
            <a:extLst/>
          </a:blip>
          <a:stretch>
            <a:fillRect/>
          </a:stretch>
        </p:blipFill>
        <p:spPr>
          <a:xfrm>
            <a:off x="9525337" y="4734283"/>
            <a:ext cx="1627138" cy="2113976"/>
          </a:xfrm>
          <a:prstGeom prst="rect">
            <a:avLst/>
          </a:prstGeom>
          <a:ln w="12700">
            <a:miter lim="400000"/>
          </a:ln>
        </p:spPr>
      </p:pic>
      <p:sp>
        <p:nvSpPr>
          <p:cNvPr id="140" name="版块一"/>
          <p:cNvSpPr txBox="1"/>
          <p:nvPr/>
        </p:nvSpPr>
        <p:spPr>
          <a:xfrm>
            <a:off x="12192000" y="5187996"/>
            <a:ext cx="3837584" cy="1252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7200">
                <a:solidFill>
                  <a:srgbClr val="FFFFFF"/>
                </a:solidFill>
                <a:latin typeface="TTTGBMedium"/>
                <a:ea typeface="TTTGBMedium"/>
                <a:cs typeface="TTTGBMedium"/>
                <a:sym typeface="TTTGBMedium"/>
              </a:defRPr>
            </a:lvl1pPr>
          </a:lstStyle>
          <a:p>
            <a:r>
              <a:rPr lang="zh-CN" altLang="en-US" dirty="0"/>
              <a:t>特征工程</a:t>
            </a:r>
            <a:endParaRPr dirty="0"/>
          </a:p>
        </p:txBody>
      </p:sp>
      <p:sp>
        <p:nvSpPr>
          <p:cNvPr id="142" name="01"/>
          <p:cNvSpPr txBox="1"/>
          <p:nvPr/>
        </p:nvSpPr>
        <p:spPr>
          <a:xfrm>
            <a:off x="9722924" y="5220563"/>
            <a:ext cx="1155761" cy="1144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6500">
                <a:solidFill>
                  <a:srgbClr val="2446F5"/>
                </a:solidFill>
                <a:latin typeface="TTTGBMedium"/>
                <a:ea typeface="TTTGBMedium"/>
                <a:cs typeface="TTTGBMedium"/>
                <a:sym typeface="TTTGBMedium"/>
              </a:defRPr>
            </a:lvl1pPr>
          </a:lstStyle>
          <a:p>
            <a:r>
              <a:rPr dirty="0"/>
              <a:t>0</a:t>
            </a:r>
            <a:r>
              <a:rPr lang="en-US" altLang="zh-CN" dirty="0"/>
              <a:t>3</a:t>
            </a:r>
            <a:endParaRPr dirty="0"/>
          </a:p>
        </p:txBody>
      </p:sp>
      <p:sp>
        <p:nvSpPr>
          <p:cNvPr id="6" name="子板块1/子板块2/子板块3">
            <a:extLst>
              <a:ext uri="{FF2B5EF4-FFF2-40B4-BE49-F238E27FC236}">
                <a16:creationId xmlns:a16="http://schemas.microsoft.com/office/drawing/2014/main" id="{CA2D3440-54C4-42EF-8A15-E63696584979}"/>
              </a:ext>
            </a:extLst>
          </p:cNvPr>
          <p:cNvSpPr txBox="1"/>
          <p:nvPr/>
        </p:nvSpPr>
        <p:spPr>
          <a:xfrm>
            <a:off x="12192000" y="6516563"/>
            <a:ext cx="6258118" cy="682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3500">
                <a:solidFill>
                  <a:srgbClr val="FFFFFF"/>
                </a:solidFill>
                <a:latin typeface="Source Han Sans CN Normal"/>
                <a:ea typeface="Source Han Sans CN Normal"/>
                <a:cs typeface="Source Han Sans CN Normal"/>
                <a:sym typeface="Source Han Sans CN Normal"/>
              </a:defRPr>
            </a:lvl1pPr>
          </a:lstStyle>
          <a:p>
            <a:r>
              <a:rPr lang="zh-CN" altLang="en-US" dirty="0"/>
              <a:t>词表处理</a:t>
            </a:r>
            <a:r>
              <a:rPr dirty="0"/>
              <a:t>/</a:t>
            </a:r>
            <a:r>
              <a:rPr lang="zh-CN" altLang="en-US" dirty="0"/>
              <a:t>序列构造</a:t>
            </a:r>
            <a:r>
              <a:rPr lang="en-US" altLang="zh-CN" dirty="0"/>
              <a:t>/E</a:t>
            </a:r>
            <a:r>
              <a:rPr lang="en-US" dirty="0"/>
              <a:t>mbedding</a:t>
            </a:r>
            <a:endParaRPr dirty="0"/>
          </a:p>
        </p:txBody>
      </p:sp>
    </p:spTree>
    <p:extLst>
      <p:ext uri="{BB962C8B-B14F-4D97-AF65-F5344CB8AC3E}">
        <p14:creationId xmlns:p14="http://schemas.microsoft.com/office/powerpoint/2010/main" val="342461226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特征工程</a:t>
            </a:r>
            <a:r>
              <a:rPr kumimoji="1" lang="en-US" altLang="zh-CN" sz="3600" dirty="0">
                <a:solidFill>
                  <a:schemeClr val="tx1"/>
                </a:solidFill>
                <a:latin typeface="TTTGB Medium" panose="020C06030202040F0204" pitchFamily="34" charset="-122"/>
                <a:ea typeface="TTTGB Medium" panose="020C06030202040F0204" pitchFamily="34" charset="-122"/>
              </a:rPr>
              <a:t>-</a:t>
            </a:r>
            <a:r>
              <a:rPr kumimoji="1" lang="zh-CN" altLang="en-US" sz="3600" dirty="0">
                <a:solidFill>
                  <a:schemeClr val="tx1"/>
                </a:solidFill>
                <a:latin typeface="TTTGB Medium" panose="020C06030202040F0204" pitchFamily="34" charset="-122"/>
                <a:ea typeface="TTTGB Medium" panose="020C06030202040F0204" pitchFamily="34" charset="-122"/>
              </a:rPr>
              <a:t>词表处理</a:t>
            </a:r>
            <a:endParaRPr sz="3600" dirty="0">
              <a:solidFill>
                <a:schemeClr val="tx1"/>
              </a:solidFill>
            </a:endParaRPr>
          </a:p>
        </p:txBody>
      </p:sp>
      <p:sp>
        <p:nvSpPr>
          <p:cNvPr id="4098" name="AutoShape 2" descr="data:image/png;base64,iVBORw0KGgoAAAANSUhEUgAAAvAAAARxCAYAAABHmrM9AAAABHNCSVQICAgIfAhkiAAAAAlwSFlzAAALEgAACxIB0t1+/AAAADl0RVh0U29mdHdhcmUAbWF0cGxvdGxpYiB2ZXJzaW9uIDIuMi4yLCBodHRwOi8vbWF0cGxvdGxpYi5vcmcvhp/UCwAAIABJREFUeJzs3X+0XWV95/HPI8FGGVSIoctFkNCWRSMxBogYF1rld2Acgz8YoVag1cG2yDidWR3RDvXHYGuXFllU6BqVCLQICCgwLV0KorbILxPJgPywREFItSUlQtEQIfjMH9mkl3BJbmJOLl94vda665797Gef/Zz89Waz7z6t9x4AAKCG50z2AgAAgIkT8AAAUIiABwCAQgQ8AAAUIuABAKAQAQ8AAIUIeAAAKETAAwBAIQIeAAAKEfAAAFDIlMlewNPdi1/84j5z5szJXgYAAM9wS5Ys+dfe+/SNzRPwGzFz5swsXrx4spcBAMAzXGvtBxOZ5xYaAAAoRMADAEAhAh4AAApxDzwAACP16KOPZvny5Vm9evVkL+VpYerUqZkxY0a23XbbzTpewAMAMFLLly/P9ttvn5kzZ6a1NtnLmVS999x///1Zvnx5dtttt816D7fQAAAwUqtXr860adOe9fGeJK21TJs27Rf6vxECHgCAkRPv/+4X/bcQ8AAAlPbAAw/kzDPPnOxlbDUCHgCA0gQ8AAAUctJJJ+V73/te5s6dmyOPPDKXXXbZun1vf/vbc/nll+fss8/OwoULs2DBguyxxx758Ic/vG7OX//1X2fffffN3Llz8+53vzuPPfbYZHyMCRPwAACU9rGPfSy/+qu/mqVLl+Y973lPPve5zyVJHnzwwVx77bU5/PDDkyQ33nhjzjvvvCxdujQXXXRRFi9enNtvvz0XXnhhvvnNb2bp0qXZZpttct55503mx9koj5EEAOAZ43Wve11OOOGE3HffffniF7+Yt7zlLZkyZW3yHnzwwZk2bVqS5M1vfnOuueaaTJkyJUuWLMkrX/nKJMnDDz+cnXbaadLWPxECHgCAZ5R3vOMdOe+883LBBRdk0aJF68bXf/pLay299xx77LH50z/90629zM3mFhoAAErbfvvt89BDD63bPu6443LaaaclSfbcc89141deeWVWrlyZhx9+OJdeemn222+/HHjggbn44otz3333JUlWrlyZH/zgB1v3A2wiV+ABACht2rRp2W+//TJ79uwcdthh+fjHP55Zs2bliCOOeMK817zmNXnHO96RZcuW5Td/8zczb968JMkpp5ySQw45JD//+c+z7bbb5owzzsiuu+46GR9lQgQ8AADlff7zn1/3etWqVbnzzjtz9NFHP2HOTjvtlE996lNPOvZtb3tb3va2t418jVuKW2gAAHjGuOqqq/Lrv/7rOfHEE/PCF75wspczEq7AAwDwjHHQQQflnnvuedL4cccdl+OOO27rL2gEXIEHAIBCBDwAABQi4AEAoBABDwAAhQh4AACe8e6+++7Mnj17wvPvuOOOzJ07N3vttVe+973vjXBlm85TaAAA2Kr2+cNzt+j7Lfn4MVv0/ZLk0ksvzcKFC/PhD394QvN77+m95znPGf31cVfgAQB4VlizZk2OPfbYzJkzJ29961uzatWqLFmyJK973euyzz775NBDD82PfvSjXHHFFTnttNPy2c9+Nvvvv3+S5NRTT83s2bMze/bsnHbaaUnWXtWfNWtWfv/3fz9777137r333nzlK1/Jq1/96uy999458sgj85Of/GSLfw4BDwDAs8J3v/vdHH/88bn55pvzghe8IGeccUZOPPHEXHzxxVmyZEl+53d+J3/0R3+Uww8/PL/7u7+bP/iDP8jXvva1LFmyJJ/73Odyww035Prrr89nPvOZ3HTTTeve85hjjslNN92U7bbbLqecckquuuqqfPvb3868efNy6qmnbvHP4RYaAACeFXbZZZfst99+SZLf+q3fyp/8yZ/kO9/5Tg4++OAkyWOPPZaXvOQlTzrummuuyZve9KZst912SZI3v/nN+Yd/+Ie88Y1vzK677pr58+cnSa6//vrcdttt687xyCOP5NWvfvUW/xwCHgCAZ4XW2hO2t99+++y555657rrrNnhc7/0p9z0e9Y/PO/jgg3P++ef/YgvdCLfQAADwrHDPPfesi/Xzzz8/8+fPz4oVK9aNPfroo7n11lufdNxv/MZv5NJLL82qVavy05/+NF/60pfy2te+9knz5s+fn29+85tZtmxZkmTVqlX5x3/8xy3+OQQ8AADPCrNmzco555yTOXPmZOXKlevuf3/f+96XV7ziFZk7d26uvfbaJx23995757jjjsu+++6bV73qVXnXu96Vvfba60nzpk+fnrPPPjtHH3105syZk/nz5+eOO+7Y4p+jbeh/CZDMmzevL168eLKXAQBQ1u23355Zs2ZN9jKeVsb7N2mtLem9z9vYsa7AAwBAIQIeAAAKEfAAAFCIgAcAgEIEPAAAFCLgAQCgEAEPAMCz1kUXXZRZs2Zl//33z9KlS3PFFVdM9pI2aspkLwAAgGeXez7y8i36fi/941s2+9izzjorZ555Zvbff/+cffbZWbx4cQ4//PAJH79mzZpMmbJ1k1rAAwDwrHDEEUfk3nvvzerVq/Pe9743//zP/5xrrrkmd911Vw4//PBccsklefjhh3PNNdfk/e9/f97whjfkxBNPzC233JI1a9bkQx/6UBYuXJizzz47f/u3f5vVq1fnpz/9aa6++uqt+jkEPAAAzwqLFi3KjjvumIcffjivfOUr841vfCNXX311PvGJT2TevHl5xStekcWLF+dTn/pUkuQDH/hADjjggCxatCgPPPBA9t133xx00EFJkuuuuy4333xzdtxxx63+OQQ8AADPCqeffnq+9KUvJUnuvffe3HnnnRuc/5WvfCWXX355PvGJTyRJVq9enXvuuSdJcvDBB09KvCcCHgCAZ4Gvf/3rueqqq3Ldddfl+c9/fl7/+tdn9erVGzym955LLrkke+yxxxPGb7jhhmy33XajXO4GeQoNAADPeA8++GB22GGHPP/5z88dd9yR66+//klztt9++zz00EPrtg899ND8xV/8RXrvSZKbbrppq613QwQ8AADPeAsWLMiaNWsyZ86cnHzyyZk/f/6T5uy///657bbbMnfu3Fx44YU5+eST8+ijj2bOnDmZPXt2Tj755ElY+ZO1x/+LgvHNmzevL168eLKXAQBQ1u23355Zs2ZN9jKeVsb7N2mtLem9z9vYsa7AAwBAIQIeAAAKEfAAAFCIx0gWsc8fnjvZS+BpZsnHj5nsJQDAhPXe01qb7GU8Lfyif4PqCjwAACM1derU3H///b9wuD4T9N5z//33Z+rUqZv9Hq7AAwAwUjNmzMjy5cuzYsWKyV7K08LUqVMzY8aMzT5ewAMAMFLbbrttdtttt8lexjOGW2gA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MvKAb61t01q7qbX2N8P2bq21G1prd7bWLmytPXcY/6Vhe9mwf+aY93j/MP7d1tqhY8YXDGPLWmsnjRnf5HMAAEAFW+MK/HuT3D5m+8+SfLL3vnuSHyd55zD+ziQ/7r3/WpJPDvPSWntZkqOS7JlkQZIzh/8o2CbJGUkOS/KyJEcPczf5HAAAUMVIA761NiPJf0zy2WG7JTkgycXDlHOSHDG8XjhsZ9h/4DB/YZILeu8/673flWRZkn2Hn2W99+/33h9JckGShZt5DgAAKGHUV+BPS/I/k/x82J6W5IHe+5phe3mSnYfXOye5N0mG/Q8O89eNr3fMU41vzjkAAKCEkQV8a+0NSe7rvS8ZOzzO1L6RfVtqfGPnX6e1dnxrbXFrbfGKFSvGOQQAACbHKK/A75fkja21u7P29pYDsvaK/Itaa1OGOTOS/HB4vTzJLkky7H9hkpVjx9c75qnG/3UzzvEEvfdP997n9d7nTZ8+fXM+OwAAjMTIAr73/v7e+4ze+8ys/SPUq3vvb0/ytSRvHaYdm+Sy4fXlw3aG/Vf33vswftTwBJndkuye5MYk30qy+/DEmecO57h8OGZTzwEAACVM2fiULe59SS5orZ2S5KYkZw3jZyX5q9basqy9Kn5UkvTeb22tfSHJbUnWJDmh9/5YkrTW3pPky0m2SbKo937r5pwDAACq2CoB33v/epKvD6+/n7VPkFl/zuokRz7F8R9N8tFxxq9IcsU445t8DgAAqMA3sQIAQCECHgAAChHwAABQiIAHAIBCBDwAABQi4AEAoBABDwAAhQh4AAAoRMADAEAhAh4AAAoR8AAAUIiABwCAQgQ8AAAUIuABAKAQAQ8AAIUIeAAAKETAAwBAIQIeAAAKEfAAAFCIgAcAgEIEPAAAFCLgAQCgEAEPAACFCHgAAChEwAMAQCECHgAAChHwAABQiIAHAIBCBDwAABQi4AEAoBABDwAAhQh4AAAoRMADAEAhAh4AAAoR8AAAUIiABwCAQgQ8AAAUIuABAKAQAQ8AAIVMmewFAMAo7POH5072EngaWvLxYyZ7CfALcwU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Iwv41trU1tqNrbX/11q7tbX24WF8t9baDa21O1trF7bWnjuM/9KwvWzYP3PMe71/GP9ua+3QMeMLhrFlrbWTxoxv8jkAAKCCUV6B/1mSA3rvr0gyN8mC1tr8JH+W5JO9992T/DjJO4f570zy4977ryX55DAvrbWXJTkqyZ5JFiQ5s7W2TWttmyRnJDksycuSHD3MzaaeAwAAqhhZwPe1fjJsbjv89CQHJLl4GD8nyRHD64XDdob9B7bW2jB+Qe/9Z733u5IsS7Lv8LOs9/793vsjSS5IsnA4ZlPPAQAAJYz0HvjhSvnSJPcluTLJ95I80HtfM0xZnmTn4fXOSe5NkmH/g0mmjR1f75inGp+2GecAAIASRhrwvffHeu9zk8zI2ivms8abNvwe70p434LjGzrHE7TWjm+tLW6tLV6xYsU4hwAAwOTYKk+h6b0/kOTrSeYneVFrbcqwa0aSHw6vlyfZJUmG/S9MsnLs+HrHPNX4v27GOdZf76d77/N67/OmT5++eR8aAABGYJRPoZneWnvR8Pp5SQ5KcnuSryV56zDt2CSXDa8vH7Yz7L+6996H8aOGJ8jslmT3JDcm+VaS3Ycnzjw3a//Q9fLhmE09BwAAlDBl41M220uSnDM8LeY5Sb7Qe/+b1tptSS5orZ2S5KYkZw3zz0ryV621ZVl7VfyoJOm939pa+0KS25KsSXJC7/2xJGmtvSfJl5Nsk2RR7/3W4b3etynnAACAKkYW8L33m5PsNc7497P2fvj1x1cnOfIp3uujST46zvgVSa7YEucAAIAKfBMr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kwgHfWtu1tXbQ8Pp5rbXtR7csAABgPBMK+Nbaf0lycZL/MwzNSHLpqBYFAACMb6JX4E9Isl+Sf0uS3vudSXYa1aIAAIDxTTTgf9Z7f+TxjdbalCR9NEsCAACeykQD/huttQ8keV5r7eAkFyX5v6NbFgAAMJ6JBvxJSVYkuSXJu5NckeR/jWpRAADA+KZMZFLv/edJPjP8AAAAk2RCAd9auyvj3PPee/+VLb4iAADgKU0o4JPMG/N6apIjk+y45ZcDAABsyITuge+93z/m559676clOWDEawMAANYz0Vto9h6z+ZysvSLvm1gBAGArm+gtNH8+5vWaJHcn+c9bfDUAAMAGTfQpNPuPeiEAAMDGTfQWmv++of2991O3zHIAAIAN2ZSn0LwyyeXD9n9K8vdJ7h3FogAAgPFNNOBfnGTv3vtDSdJa+1CSi3rv7xrVwgAAgCeb0GMkk7w0ySNjth9JMnOLrwYAANigiV6B/6skN7bWvpS138j6piTnjmxVAADAuCb6FJqPttb+Lslrh6Hf7r3fNLplAQAA49lgwLfWXtB7/7fW2o5Z++z3u8fs27H3vnK0ywMAAMba2BX4zyd5Q5IlWXvrzOPasP0rI1oXAAAwjg0GfO/9DcPv3bbOcgAAgA2Z6B+xprW2c5Jdxx7Te//7USwKAAAY30S/ifXPkrwtyW1JHhuGe9Z+mRMAALCVTPQK/BFJ9ui9/2yUiwEAADZsol/k9P0k245yIQAAwMZN9Ar8qiRLW2tfTbLuKnzv/b+OZFUAAMC4Jhrwlw8/AADAJJroN7GeM+qFAAAAGzfRp9DclSd+kVOSpPfui5wAAGArmugtNPPGvJ6a5MgkO2755QAAABsyoafQ9N7vH/PzT73305IcMOK1AQAA65noLTR7j9l8TtZekd9+JCsCAACe0kRvofnz/Ps98GuS3J21t9EAAABb0UQD/rAkb0kyc8wxRyX5yAjWBAAAPIWJBvylSR5I8u0kq0e3HAAAYEMmGvAzeu8LRroSAABgoyb0FJok17bWXj7SlQAAABs10Svwr0ly3PCFTj9L0pL03vucka0MAAB4kk35I1YAAGCSTSjge+8/GPVCAACAjZvoPfAAAMDTgIAHAIBCBDwAABQi4AEAoBABDwAAhQh4AAAoRMADAEAhAh4AAAqZ6DexAk8z93zk5ZO9BJ6GXvrHt0z2EgAYMVfgAQCgEAEPAACFCHgAAChEwAMAQCECHgAAChHwAABQiIAHAIBCBDwAABQi4AEAoBABDwAAhQh4AAAoRMADAEAhAh4AAAoR8AAAUIiABwCAQgQ8AAAUIuABAKAQAQ8AAIUIeAAAKETAAwBAIQIeAAAKEfAAAFCIgAcAgEIEPAAAFCLgAQCgEAEPAACFCHgAAChEwAMAQCECHgAACpky2QsAANha7vnIyyd7CTwNvfSPb5nsJWwSV+ABAKAQAQ8AAIUIeAAAKETAAwBAIQIeAAAKEfAAAFCIgAcAgEIEPAAAFCLgAQCgEAEPAACFCHgAAChEwAMAQCEjC/jW2i6tta+11m5vrd3aWnvvML5ja+3K1tqdw+8dhvHWWju9tbastXZza23vMe917DD/ztbasWPG92mt3TIcc3prrW3uOQAAoIJRXoFfk+R/9N5nJZmf5ITW2suSnJTkq7333ZN8ddhOksOS7D78HJ/kL5O1MZ7kg0lelWTfJB98PMiHOcePOW7BML5J5wAAgCpGFvC99x/13r89vH4oye1Jdk6yMMk5w7RzkhwxvF6Y5Ny+1vVJXtRae0mSQ5Nc2Xtf2Xv/cZIrkywY9r2g935d770nOXe999qUcwAAQAlb5R741trMJHsluSHJL/fef5SsjfwkOw3Tdk5y75jDlg9jGxpfPs54NuMcAABQwsgDvrX2H5JckuS/9d7/bUNTxxnrmzG+weVM5JjW2vGttcWttcUrVqzYyFsCAMDWM9KAb61tm7Xxfl7v/YvD8L88ftvK8Pu+YXx5kl3GHD4jyQ83Mj5jnPHNOccT9N4/3Xuf13ufN3369Il/YAAAGLFRPoWmJTkrye2991PH7Lo8yeNPkjk2yWVjxo8ZnhQzP8mDw+0vX05ySGtth+GPVw9J8uVh30OttfnDuY5Z77025RwAAFDClBG+935J3pHkltba0mHsA0k+luQLrbV3JrknyZHDviuSHJ5kWZJVSX47SXrvK1tr/zvJt4Z5H+m9rxxe/16Ss5M8L8nfDT/Z1HMAAEAVIwv43vs1Gf+e8yQ5cJz5PckJT/Fei5IsGmd8cZLZ44zfv6nnAACACnwTKw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GU5RkvAAARJElEQVQ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RhbwrbVFrbX7WmvfGTO2Y2vtytbancPvHYbx1lo7vbW2rLV2c2tt7zHHHDvMv7O1duyY8X1aa7cMx5zeWmubew4AAKhilFfgz06yYL2xk5J8tfe+e5KvDttJcliS3Yef45P8ZbI2xpN8MMmrkuyb5IOPB/kw5/gxxy3YnHMAAEAlIwv43vvfJ1m53vDCJOcMr89JcsSY8XP7WtcneVFr7SVJDk1yZe99Ze/9x0muTLJg2PeC3vt1vfee5Nz13mtTzgEAAGVs7Xvgf7n3/qMkGX7vNIzvnOTeMfOWD2MbGl8+zvjmnAMAAMp4uvwRaxtnrG/G+Oac48kTWzu+tba4tbZ4xYoVG3lbAADYerZ2wP/L47etDL/vG8aXJ9llzLwZSX64kfEZ44xvzjmepPf+6d77vN77vOnTp2/SBwQAgFHa2gF/eZLHnyRzbJLLxowfMzwpZn6SB4fbX76c5JDW2g7DH68ekuTLw76HWmvzh6fPHLPee23KOQAAoIwpo3rj1tr5SV6f5MWtteVZ+zSZjyX5QmvtnUnuSXLkMP2KJIcnWZZkVZLfTpLe+8rW2v9O8q1h3kd674//YezvZe2Tbp6X5O+Gn2zqOQAAoJKRBXzv/ein2HXgOHN7khOe4n0WJVk0zvjiJLPHGb9/U88BAABVPF3+iBUAAJgA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eD/t3f/MbvWBR3HPx+BZqPCicw1Uk6bNcVNVI4WaRswdLW1yJFmIBT94dzU41z8cRZ/RCOczYWDYTVz5GJYDF3GmovmMZghbIcQDhyDYsaWyzSyWlZmdL798VzHc4Qj3s/Zc3jOl/v12s5239/7+vF9zh/X836u+7rvC2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snYB3/an2j7S9tG2u7d7PgAAsBlrFfBtT0jyoSQ/neTMJL/Y9sztnRUAAKxurQI+yWuTPDrG+OIY45tJ/jjJhds8JwAAWNm6BfzpSf7hsOdfWsYAAGAKJ273BJ5hPcLYeMpC7duTvH15+vW2jxzTWcFROCN5QZLHt3seHGd+/UiHOeAgx06O6Pg5dp6xykLrFvBfSvKiw57/UJJ/fPJCY4wPJ/nwMzUpOBpt7x1j7NzueQDMxLGTZ4N1u4Rmb5IfafvDbb8nyVuT3LbNcwIAgJWt1Rn4McYTbd+V5PYkJyS5cYyxf5unBQAAK1urgE+SMcanknxqu+cBW8BlXgCb59jJ9DrGUz7DCQAAHKfW7Rp4AACYmoAHAICJCHiYQNsdbS8+7PnOttdv4fZ/tu3u7/Da17dqPwDboe0vt73haV5/R9vLjjC+o+1Dx3Z2sHlr9yFW2G5tTxxjPLHJ1XYkuTjJx5JkjHFvknu3ak5jjNviK1WBNTXG+L3tngNshjPwcAy0vaztvrYPtL2p7UfbXtv2L5P8VtuT297Ydm/bz7e9cFlvR9vPtr1v+fcTyybfn+Qn297f9r1tz237Z22f0/axts87bN+Ptn1h29PafmLZx962r3ua+X7r7NRyn4S7l3WuPob/TQBbou0n2/512/3L3dTT9vK2f9v2ziTf8fi3LHtV2yuWx2cvx+67k7zz2M8eNk/AwxZr+/IkVyY5f4xxVpL3LC/9aJILxhi/urz+mTHGa5Kcl+QDbU9O8tUkbxhjvDrJLyQ5eJnM7iSfHWO8cozxwYP7GmMcSPKnSd607PvHkjw2xvhKkuuSfHDZx0VJPrLij3Bdkt9d1vuno/pPAHhm/coY4+wkO5Psant6kt/IRri/IcmZm9jWHyTZNcY4Z+unCVtDwMPWOz/Jx8cYjyfJGONry/itY4z/Wx6/McnutvcnuSPJc5O8OMlJSX6/7YNJbs1qv3RuyUbsJxt3F75leXxBkhuWfdyW5Afafv8K23tdkj9aHt+0wvIA221X2weS3JPkRUkuTXLHGOOfxxjfzKHj4tNqe0qS540x7lyGHAM5LrkGHrZekxzpBgv/+aRlLhpjPPJtK7ZXJflKkrOy8Qf2N1bY391JXtL2tCQ/l+Q3l/HnJDlnjPHfm5r9BjeIAKbQ9txsnLA4Z4zxX23vSPJwkpcdzebi+McEnIGHrbcnyVvanpokbZ9/hGVuT/Lutl2WedUyfkqSLy+Xxlya5IRl/D+SHPHs+di4G9ufJLk2yd+MMf5leekvkrzr4HJtX7ni/O/Kxpn8JLlkxXUAtsspSf51ifeXJvnxJN+b5Ny2p7Y9KcmbV9nQGOPfkvx729cvQ46BHJcEPGyxMcb+JNckuXN5S/faIyx2dTYul9m3fEXZwQ+L/k6SX2p7TzaumT941n5fkieWD1a99wjbuyXJ2/LtbxPvSrJz+TDtF5K8Y8Uf4T1J3tl2bzZ+MQIcz/48yYlt92XjWHpPki8nuSob71B+Osl9m9je5Uk+tHyI9WjewYRjrhsn7wAAgBk4Aw8AABPxIVZYI20vz6GvtTzorjGG7zoGnvXaXpmnXg9/6xjjmu2YDxwtl9AAAMBEXEIDAAATEfAAADARAQ/AStpe1faK7Z4HwLoT8AAAMBEBD7DG2l623OzrgbY3LWNntN2zjO9p++Lvso2Ptr2+7efafrHtzy/j37esf1/bB9teuIzvaPtw24+0fajtzW0vaHtX279r+9pluZPb3th2b9vPH1wfYN0JeIA11fblSa5Mcv4Y46wc+orRG5L84RjjFUluTnL9Cpv7wSSvT/IzSd6/jH0jyZvGGK9Ocl6S327b5bWXJLkuySuSvDTJxcv6VyT5tWWZK5N8ZozxmmX9D7Q9+Sh/XIBnDQEPsL7OT/LxMcbjSTLG+Noyfk6Sjy2Pb8pGWH83nxxjHBhjfCHJC5exJnnfcov7Tyc5/bDX/n6M8eAY40CS/Un2jI3vNX4wyY5lmTcm2d32/iR3JHlukqd9NwBgHbiRE8D6apJVbgayyjL/86TtJsklSU5LcvYY43/bPpaNCH/y8gcOe34gh343NclFY4xHVtg/wNpwBh5gfe1J8pa2pyZJ2+cv459L8tbl8SVJ/uoot39Kkq8u8X5ekjM2uf7tSd598LKbtq86ynkAPKsIeIA1NcbYn+SaJHe2fSDJtctLu5Jcvlz6cmkOXRu/WTcn2dn23mz8IfDwJte/OslJSfa1fWh5DrD2unHJIQAAMANn4AEAYCICHgAAJiLgAQBgIgIeAAAmIuABAGAiAh4AACYi4AEAYCICHgAAJvL/A3fPrVjskOk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0" name="AutoShape 4" descr="data:image/png;base64,iVBORw0KGgoAAAANSUhEUgAAAvAAAARxCAYAAABHmrM9AAAABHNCSVQICAgIfAhkiAAAAAlwSFlzAAALEgAACxIB0t1+/AAAADl0RVh0U29mdHdhcmUAbWF0cGxvdGxpYiB2ZXJzaW9uIDIuMi4yLCBodHRwOi8vbWF0cGxvdGxpYi5vcmcvhp/UCwAAIABJREFUeJzs3X+0XWV95/HPI8FGGVSIoctFkNCWRSMxBogYF1rld2Acgz8YoVag1cG2yDidWR3RDvXHYGuXFllU6BqVCLQICCgwLV0KorbILxPJgPywREFItSUlQtEQIfjMH9mkl3BJbmJOLl94vda665797Gef/Zz89Waz7z6t9x4AAKCG50z2AgAAgIkT8AAAUIiABwCAQgQ8AAAUIuABAKAQAQ8AAIUIeAAAKETAAwBAIQIeAAAKEfAAAFDIlMlewNPdi1/84j5z5szJXgYAAM9wS5Ys+dfe+/SNzRPwGzFz5swsXrx4spcBAMAzXGvtBxOZ5xYaAAAoRMADAEAhAh4AAApxDzwAACP16KOPZvny5Vm9evVkL+VpYerUqZkxY0a23XbbzTpewAMAMFLLly/P9ttvn5kzZ6a1NtnLmVS999x///1Zvnx5dtttt816D7fQAAAwUqtXr860adOe9fGeJK21TJs27Rf6vxECHgCAkRPv/+4X/bcQ8AAAlPbAAw/kzDPPnOxlbDUCHgCA0gQ8AAAUctJJJ+V73/te5s6dmyOPPDKXXXbZun1vf/vbc/nll+fss8/OwoULs2DBguyxxx758Ic/vG7OX//1X2fffffN3Llz8+53vzuPPfbYZHyMCRPwAACU9rGPfSy/+qu/mqVLl+Y973lPPve5zyVJHnzwwVx77bU5/PDDkyQ33nhjzjvvvCxdujQXXXRRFi9enNtvvz0XXnhhvvnNb2bp0qXZZpttct55503mx9koj5EEAOAZ43Wve11OOOGE3HffffniF7+Yt7zlLZkyZW3yHnzwwZk2bVqS5M1vfnOuueaaTJkyJUuWLMkrX/nKJMnDDz+cnXbaadLWPxECHgCAZ5R3vOMdOe+883LBBRdk0aJF68bXf/pLay299xx77LH50z/90629zM3mFhoAAErbfvvt89BDD63bPu6443LaaaclSfbcc89141deeWVWrlyZhx9+OJdeemn222+/HHjggbn44otz3333JUlWrlyZH/zgB1v3A2wiV+ABACht2rRp2W+//TJ79uwcdthh+fjHP55Zs2bliCOOeMK817zmNXnHO96RZcuW5Td/8zczb968JMkpp5ySQw45JD//+c+z7bbb5owzzsiuu+46GR9lQgQ8AADlff7zn1/3etWqVbnzzjtz9NFHP2HOTjvtlE996lNPOvZtb3tb3va2t418jVuKW2gAAHjGuOqqq/Lrv/7rOfHEE/PCF75wspczEq7AAwDwjHHQQQflnnvuedL4cccdl+OOO27rL2gEXIEHAIBCBDwAABQi4AEAoBABDwAAhQh4AACe8e6+++7Mnj17wvPvuOOOzJ07N3vttVe+973vjXBlm85TaAAA2Kr2+cNzt+j7Lfn4MVv0/ZLk0ksvzcKFC/PhD394QvN77+m95znPGf31cVfgAQB4VlizZk2OPfbYzJkzJ29961uzatWqLFmyJK973euyzz775NBDD82PfvSjXHHFFTnttNPy2c9+Nvvvv3+S5NRTT83s2bMze/bsnHbaaUnWXtWfNWtWfv/3fz9777137r333nzlK1/Jq1/96uy999458sgj85Of/GSLfw4BDwDAs8J3v/vdHH/88bn55pvzghe8IGeccUZOPPHEXHzxxVmyZEl+53d+J3/0R3+Uww8/PL/7u7+bP/iDP8jXvva1LFmyJJ/73Odyww035Prrr89nPvOZ3HTTTeve85hjjslNN92U7bbbLqecckquuuqqfPvb3868efNy6qmnbvHP4RYaAACeFXbZZZfst99+SZLf+q3fyp/8yZ/kO9/5Tg4++OAkyWOPPZaXvOQlTzrummuuyZve9KZst912SZI3v/nN+Yd/+Ie88Y1vzK677pr58+cnSa6//vrcdttt687xyCOP5NWvfvUW/xwCHgCAZ4XW2hO2t99+++y555657rrrNnhc7/0p9z0e9Y/PO/jgg3P++ef/YgvdCLfQAADwrHDPPfesi/Xzzz8/8+fPz4oVK9aNPfroo7n11lufdNxv/MZv5NJLL82qVavy05/+NF/60pfy2te+9knz5s+fn29+85tZtmxZkmTVqlX5x3/8xy3+OQQ8AADPCrNmzco555yTOXPmZOXKlevuf3/f+96XV7ziFZk7d26uvfbaJx23995757jjjsu+++6bV73qVXnXu96Vvfba60nzpk+fnrPPPjtHH3105syZk/nz5+eOO+7Y4p+jbeh/CZDMmzevL168eLKXAQBQ1u23355Zs2ZN9jKeVsb7N2mtLem9z9vYsa7AAwBAIQIeAAAKEfAAAFCIgAcAgEIEPAAAFCLgAQCgEAEPAMCz1kUXXZRZs2Zl//33z9KlS3PFFVdM9pI2aspkLwAAgGeXez7y8i36fi/941s2+9izzjorZ555Zvbff/+cffbZWbx4cQ4//PAJH79mzZpMmbJ1k1rAAwDwrHDEEUfk3nvvzerVq/Pe9743//zP/5xrrrkmd911Vw4//PBccsklefjhh3PNNdfk/e9/f97whjfkxBNPzC233JI1a9bkQx/6UBYuXJizzz47f/u3f5vVq1fnpz/9aa6++uqt+jkEPAAAzwqLFi3KjjvumIcffjivfOUr841vfCNXX311PvGJT2TevHl5xStekcWLF+dTn/pUkuQDH/hADjjggCxatCgPPPBA9t133xx00EFJkuuuuy4333xzdtxxx63+OQQ8AADPCqeffnq+9KUvJUnuvffe3HnnnRuc/5WvfCWXX355PvGJTyRJVq9enXvuuSdJcvDBB09KvCcCHgCAZ4Gvf/3rueqqq3Ldddfl+c9/fl7/+tdn9erVGzym955LLrkke+yxxxPGb7jhhmy33XajXO4GeQoNAADPeA8++GB22GGHPP/5z88dd9yR66+//klztt9++zz00EPrtg899ND8xV/8RXrvSZKbbrppq613QwQ8AADPeAsWLMiaNWsyZ86cnHzyyZk/f/6T5uy///657bbbMnfu3Fx44YU5+eST8+ijj2bOnDmZPXt2Tj755ElY+ZO1x/+LgvHNmzevL168eLKXAQBQ1u23355Zs2ZN9jKeVsb7N2mtLem9z9vYsa7AAwBAIQIeAAAKEfAAAFCIx0gWsc8fnjvZS+BpZsnHj5nsJQDAhPXe01qb7GU8Lfyif4PqCjwAACM1derU3H///b9wuD4T9N5z//33Z+rUqZv9Hq7AAwAwUjNmzMjy5cuzYsWKyV7K08LUqVMzY8aMzT5ewAMAMFLbbrttdtttt8lexjOGW2gA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MvKAb61t01q7qbX2N8P2bq21G1prd7bWLmytPXcY/6Vhe9mwf+aY93j/MP7d1tqhY8YXDGPLWmsnjRnf5HMAAEAFW+MK/HuT3D5m+8+SfLL3vnuSHyd55zD+ziQ/7r3/WpJPDvPSWntZkqOS7JlkQZIzh/8o2CbJGUkOS/KyJEcPczf5HAAAUMVIA761NiPJf0zy2WG7JTkgycXDlHOSHDG8XjhsZ9h/4DB/YZILeu8/673flWRZkn2Hn2W99+/33h9JckGShZt5DgAAKGHUV+BPS/I/k/x82J6W5IHe+5phe3mSnYfXOye5N0mG/Q8O89eNr3fMU41vzjkAAKCEkQV8a+0NSe7rvS8ZOzzO1L6RfVtqfGPnX6e1dnxrbXFrbfGKFSvGOQQAACbHKK/A75fkja21u7P29pYDsvaK/Itaa1OGOTOS/HB4vTzJLkky7H9hkpVjx9c75qnG/3UzzvEEvfdP997n9d7nTZ8+fXM+OwAAjMTIAr73/v7e+4ze+8ys/SPUq3vvb0/ytSRvHaYdm+Sy4fXlw3aG/Vf33vswftTwBJndkuye5MYk30qy+/DEmecO57h8OGZTzwEAACVM2fiULe59SS5orZ2S5KYkZw3jZyX5q9basqy9Kn5UkvTeb22tfSHJbUnWJDmh9/5YkrTW3pPky0m2SbKo937r5pwDAACq2CoB33v/epKvD6+/n7VPkFl/zuokRz7F8R9N8tFxxq9IcsU445t8DgAAqMA3sQIAQCECHgAAChHwAABQiIAHAIBCBDwAABQi4AEAoBABDwAAhQh4AAAoRMADAEAhAh4AAAoR8AAAUIiABwCAQgQ8AAAUIuABAKAQAQ8AAIUIeAAAKETAAwBAIQIeAAAKEfAAAFCIgAcAgEIEPAAAFCLgAQCgEAEPAACFCHgAAChEwAMAQCECHgAAChHwAABQiIAHAIBCBDwAABQi4AEAoBABDwAAhQh4AAAoRMADAEAhAh4AAAoR8AAAUIiABwCAQgQ8AAAUIuABAKAQAQ8AAIVMmewFAMAo7POH5072EngaWvLxYyZ7CfALcwU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Iwv41trU1tqNrbX/11q7tbX24WF8t9baDa21O1trF7bWnjuM/9KwvWzYP3PMe71/GP9ua+3QMeMLhrFlrbWTxoxv8jkAAKCCUV6B/1mSA3rvr0gyN8mC1tr8JH+W5JO9992T/DjJO4f570zy4977ryX55DAvrbWXJTkqyZ5JFiQ5s7W2TWttmyRnJDksycuSHD3MzaaeAwAAqhhZwPe1fjJsbjv89CQHJLl4GD8nyRHD64XDdob9B7bW2jB+Qe/9Z733u5IsS7Lv8LOs9/793vsjSS5IsnA4ZlPPAQAAJYz0HvjhSvnSJPcluTLJ95I80HtfM0xZnmTn4fXOSe5NkmH/g0mmjR1f75inGp+2GecAAIASRhrwvffHeu9zk8zI2ivms8abNvwe70p434LjGzrHE7TWjm+tLW6tLV6xYsU4hwAAwOTYKk+h6b0/kOTrSeYneVFrbcqwa0aSHw6vlyfZJUmG/S9MsnLs+HrHPNX4v27GOdZf76d77/N67/OmT5++eR8aAABGYJRPoZneWnvR8Pp5SQ5KcnuSryV56zDt2CSXDa8vH7Yz7L+6996H8aOGJ8jslmT3JDcm+VaS3Ycnzjw3a//Q9fLhmE09BwAAlDBl41M220uSnDM8LeY5Sb7Qe/+b1tptSS5orZ2S5KYkZw3zz0ryV621ZVl7VfyoJOm939pa+0KS25KsSXJC7/2xJGmtvSfJl5Nsk2RR7/3W4b3etynnAACAKkYW8L33m5PsNc7497P2fvj1x1cnOfIp3uujST46zvgVSa7YEucAAIAKfBMr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kwgHfWtu1tXbQ8Pp5rbXtR7csAABgPBMK+Nbaf0lycZL/MwzNSHLpqBYFAACMb6JX4E9Isl+Sf0uS3vudSXYa1aIAAIDxTTTgf9Z7f+TxjdbalCR9NEsCAACeykQD/huttQ8keV5r7eAkFyX5v6NbFgAAMJ6JBvxJSVYkuSXJu5NckeR/jWpRAADA+KZMZFLv/edJPjP8AAAAk2RCAd9auyvj3PPee/+VLb4iAADgKU0o4JPMG/N6apIjk+y45ZcDAABsyITuge+93z/m559676clOWDEawMAANYz0Vto9h6z+ZysvSLvm1gBAGArm+gtNH8+5vWaJHcn+c9bfDUAAMAGTfQpNPuPeiEAAMDGTfQWmv++of2991O3zHIAAIAN2ZSn0LwyyeXD9n9K8vdJ7h3FogAAgPFNNOBfnGTv3vtDSdJa+1CSi3rv7xrVwgAAgCeb0GMkk7w0ySNjth9JMnOLrwYAANigiV6B/6skN7bWvpS138j6piTnjmxVAADAuCb6FJqPttb+Lslrh6Hf7r3fNLplAQAA49lgwLfWXtB7/7fW2o5Z++z3u8fs27H3vnK0ywMAAMba2BX4zyd5Q5IlWXvrzOPasP0rI1oXAAAwjg0GfO/9DcPv3bbOcgAAgA2Z6B+xprW2c5Jdxx7Te//7USwKAAAY30S/ifXPkrwtyW1JHhuGe9Z+mRMAALCVTPQK/BFJ9ui9/2yUiwEAADZsol/k9P0k245yIQAAwMZN9Ar8qiRLW2tfTbLuKnzv/b+OZFUAAMC4Jhrwlw8/AADAJJroN7GeM+qFAAAAGzfRp9DclSd+kVOSpPfui5wAAGArmugtNPPGvJ6a5MgkO2755QAAABsyoafQ9N7vH/PzT73305IcMOK1AQAA65noLTR7j9l8TtZekd9+JCsCAACe0kRvofnz/Ps98GuS3J21t9EAAABb0UQD/rAkb0kyc8wxRyX5yAjWBAAAPIWJBvylSR5I8u0kq0e3HAAAYEMmGvAzeu8LRroSAABgoyb0FJok17bWXj7SlQAAABs10Svwr0ly3PCFTj9L0pL03vucka0MAAB4kk35I1YAAGCSTSjge+8/GPVCAACAjZvoPfAAAMDTgIAHAIBCBDwAABQi4AEAoBABDwAAhQh4AAAoRMADAEAhAh4AAAqZ6DexAk8z93zk5ZO9BJ6GXvrHt0z2EgAYMVfgAQCgEAEPAACFCHgAAChEwAMAQCECHgAAChHwAABQiIAHAIBCBDwAABQi4AEAoBABDwAAhQh4AAAoRMADAEAhAh4AAAoR8AAAUIiABwCAQgQ8AAAUIuABAKAQAQ8AAIUIeAAAKETAAwBAIQIeAAAKEfAAAFCIgAcAgEIEPAAAFCLgAQCgEAEPAACFCHgAAChEwAMAQCECHgAACpky2QsAANha7vnIyyd7CTwNvfSPb5nsJWwSV+ABAKAQAQ8AAIUIeAAAKETAAwBAIQIeAAAKEfAAAFCIgAcAgEIEPAAAFCLgAQCgEAEPAACFCHgAAChEwAMAQCEjC/jW2i6tta+11m5vrd3aWnvvML5ja+3K1tqdw+8dhvHWWju9tbastXZza23vMe917DD/ztbasWPG92mt3TIcc3prrW3uOQAAoIJRXoFfk+R/9N5nJZmf5ITW2suSnJTkq7333ZN8ddhOksOS7D78HJ/kL5O1MZ7kg0lelWTfJB98PMiHOcePOW7BML5J5wAAgCpGFvC99x/13r89vH4oye1Jdk6yMMk5w7RzkhwxvF6Y5Ny+1vVJXtRae0mSQ5Nc2Xtf2Xv/cZIrkywY9r2g935d770nOXe999qUcwAAQAlb5R741trMJHsluSHJL/fef5SsjfwkOw3Tdk5y75jDlg9jGxpfPs54NuMcAABQwsgDvrX2H5JckuS/9d7/bUNTxxnrmzG+weVM5JjW2vGttcWttcUrVqzYyFsCAMDWM9KAb61tm7Xxfl7v/YvD8L88ftvK8Pu+YXx5kl3GHD4jyQ83Mj5jnPHNOccT9N4/3Xuf13ufN3369Il/YAAAGLFRPoWmJTkrye2991PH7Lo8yeNPkjk2yWVjxo8ZnhQzP8mDw+0vX05ySGtth+GPVw9J8uVh30OttfnDuY5Z77025RwAAFDClBG+935J3pHkltba0mHsA0k+luQLrbV3JrknyZHDviuSHJ5kWZJVSX47SXrvK1tr/zvJt4Z5H+m9rxxe/16Ss5M8L8nfDT/Z1HMAAEAVIwv43vs1Gf+e8yQ5cJz5PckJT/Fei5IsGmd8cZLZ44zfv6nnAACACnwTKw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GU5RkvAAARJElEQVQ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RhbwrbVFrbX7WmvfGTO2Y2vtytbancPvHYbx1lo7vbW2rLV2c2tt7zHHHDvMv7O1duyY8X1aa7cMx5zeWmubew4AAKhilFfgz06yYL2xk5J8tfe+e5KvDttJcliS3Yef45P8ZbI2xpN8MMmrkuyb5IOPB/kw5/gxxy3YnHMAAEAlIwv43vvfJ1m53vDCJOcMr89JcsSY8XP7WtcneVFr7SVJDk1yZe99Ze/9x0muTLJg2PeC3vt1vfee5Nz13mtTzgEAAGVs7Xvgf7n3/qMkGX7vNIzvnOTeMfOWD2MbGl8+zvjmnAMAAMp4uvwRaxtnrG/G+Oac48kTWzu+tba4tbZ4xYoVG3lbAADYerZ2wP/L47etDL/vG8aXJ9llzLwZSX64kfEZ44xvzjmepPf+6d77vN77vOnTp2/SBwQAgFHa2gF/eZLHnyRzbJLLxowfMzwpZn6SB4fbX76c5JDW2g7DH68ekuTLw76HWmvzh6fPHLPee23KOQAAoIwpo3rj1tr5SV6f5MWtteVZ+zSZjyX5QmvtnUnuSXLkMP2KJIcnWZZkVZLfTpLe+8rW2v9O8q1h3kd674//YezvZe2Tbp6X5O+Gn2zqOQAAoJKRBXzv/ein2HXgOHN7khOe4n0WJVk0zvjiJLPHGb9/U88BAABVPF3+iBUAAJgA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eD/t3f/MbvWBR3HPx+BZqPCicw1Uk6bNcVNVI4WaRswdLW1yJFmIBT94dzU41z8cRZ/RCOczYWDYTVz5GJYDF3GmovmMZghbIcQDhyDYsaWyzSyWlZmdL798VzHc4Qj3s/Zc3jOl/v12s5239/7+vF9zh/X836u+7rvC2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snYB3/an2j7S9tG2u7d7PgAAsBlrFfBtT0jyoSQ/neTMJL/Y9sztnRUAAKxurQI+yWuTPDrG+OIY45tJ/jjJhds8JwAAWNm6BfzpSf7hsOdfWsYAAGAKJ273BJ5hPcLYeMpC7duTvH15+vW2jxzTWcFROCN5QZLHt3seHGd+/UiHOeAgx06O6Pg5dp6xykLrFvBfSvKiw57/UJJ/fPJCY4wPJ/nwMzUpOBpt7x1j7NzueQDMxLGTZ4N1u4Rmb5IfafvDbb8nyVuT3LbNcwIAgJWt1Rn4McYTbd+V5PYkJyS5cYyxf5unBQAAK1urgE+SMcanknxqu+cBW8BlXgCb59jJ9DrGUz7DCQAAHKfW7Rp4AACYmoAHAICJCHiYQNsdbS8+7PnOttdv4fZ/tu3u7/Da17dqPwDboe0vt73haV5/R9vLjjC+o+1Dx3Z2sHlr9yFW2G5tTxxjPLHJ1XYkuTjJx5JkjHFvknu3ak5jjNviK1WBNTXG+L3tngNshjPwcAy0vaztvrYPtL2p7UfbXtv2L5P8VtuT297Ydm/bz7e9cFlvR9vPtr1v+fcTyybfn+Qn297f9r1tz237Z22f0/axts87bN+Ptn1h29PafmLZx962r3ua+X7r7NRyn4S7l3WuPob/TQBbou0n2/512/3L3dTT9vK2f9v2ziTf8fi3LHtV2yuWx2cvx+67k7zz2M8eNk/AwxZr+/IkVyY5f4xxVpL3LC/9aJILxhi/urz+mTHGa5Kcl+QDbU9O8tUkbxhjvDrJLyQ5eJnM7iSfHWO8cozxwYP7GmMcSPKnSd607PvHkjw2xvhKkuuSfHDZx0VJPrLij3Bdkt9d1vuno/pPAHhm/coY4+wkO5Psant6kt/IRri/IcmZm9jWHyTZNcY4Z+unCVtDwMPWOz/Jx8cYjyfJGONry/itY4z/Wx6/McnutvcnuSPJc5O8OMlJSX6/7YNJbs1qv3RuyUbsJxt3F75leXxBkhuWfdyW5Afafv8K23tdkj9aHt+0wvIA221X2weS3JPkRUkuTXLHGOOfxxjfzKHj4tNqe0qS540x7lyGHAM5LrkGHrZekxzpBgv/+aRlLhpjPPJtK7ZXJflKkrOy8Qf2N1bY391JXtL2tCQ/l+Q3l/HnJDlnjPHfm5r9BjeIAKbQ9txsnLA4Z4zxX23vSPJwkpcdzebi+McEnIGHrbcnyVvanpokbZ9/hGVuT/Lutl2WedUyfkqSLy+Xxlya5IRl/D+SHPHs+di4G9ufJLk2yd+MMf5leekvkrzr4HJtX7ni/O/Kxpn8JLlkxXUAtsspSf51ifeXJvnxJN+b5Ny2p7Y9KcmbV9nQGOPfkvx729cvQ46BHJcEPGyxMcb+JNckuXN5S/faIyx2dTYul9m3fEXZwQ+L/k6SX2p7TzaumT941n5fkieWD1a99wjbuyXJ2/LtbxPvSrJz+TDtF5K8Y8Uf4T1J3tl2bzZ+MQIcz/48yYlt92XjWHpPki8nuSob71B+Osl9m9je5Uk+tHyI9WjewYRjrhsn7wAAgBk4Aw8AABPxIVZYI20vz6GvtTzorjGG7zoGnvXaXpmnXg9/6xjjmu2YDxwtl9AAAMBEXEIDAAATEfAAADARAQ/AStpe1faK7Z4HwLoT8AAAMBEBD7DG2l623OzrgbY3LWNntN2zjO9p++Lvso2Ptr2+7efafrHtzy/j37esf1/bB9teuIzvaPtw24+0fajtzW0vaHtX279r+9pluZPb3th2b9vPH1wfYN0JeIA11fblSa5Mcv4Y46wc+orRG5L84RjjFUluTnL9Cpv7wSSvT/IzSd6/jH0jyZvGGK9Ocl6S327b5bWXJLkuySuSvDTJxcv6VyT5tWWZK5N8ZozxmmX9D7Q9+Sh/XIBnDQEPsL7OT/LxMcbjSTLG+Noyfk6Sjy2Pb8pGWH83nxxjHBhjfCHJC5exJnnfcov7Tyc5/bDX/n6M8eAY40CS/Un2jI3vNX4wyY5lmTcm2d32/iR3JHlukqd9NwBgHbiRE8D6apJVbgayyjL/86TtJsklSU5LcvYY43/bPpaNCH/y8gcOe34gh343NclFY4xHVtg/wNpwBh5gfe1J8pa2pyZJ2+cv459L8tbl8SVJ/uoot39Kkq8u8X5ekjM2uf7tSd598LKbtq86ynkAPKsIeIA1NcbYn+SaJHe2fSDJtctLu5Jcvlz6cmkOXRu/WTcn2dn23mz8IfDwJte/OslJSfa1fWh5DrD2unHJIQAAMANn4AEAYCICHgAAJiLgAQBgIgIeAAAmIuABAGAiAh4AACYi4AEAYCICHgAAJvL/A3fPrVjskOk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TextBox 10"/>
          <p:cNvSpPr txBox="1"/>
          <p:nvPr/>
        </p:nvSpPr>
        <p:spPr>
          <a:xfrm>
            <a:off x="792513" y="2768292"/>
            <a:ext cx="9594454" cy="9146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1529" rtl="0" fontAlgn="auto" latinLnBrk="0" hangingPunct="0">
              <a:lnSpc>
                <a:spcPct val="125000"/>
              </a:lnSpc>
              <a:spcBef>
                <a:spcPts val="0"/>
              </a:spcBef>
              <a:spcAft>
                <a:spcPts val="0"/>
              </a:spcAft>
              <a:buClrTx/>
              <a:buSzTx/>
              <a:buFontTx/>
              <a:buNone/>
              <a:tabLst/>
            </a:pPr>
            <a:r>
              <a:rPr kumimoji="0" lang="zh-CN" altLang="en-US" sz="3600" i="0" u="none" strike="noStrike" cap="none" spc="0" normalizeH="0" baseline="0" dirty="0">
                <a:ln>
                  <a:noFill/>
                </a:ln>
                <a:solidFill>
                  <a:schemeClr val="tx1"/>
                </a:solidFill>
                <a:effectLst/>
                <a:uFillTx/>
                <a:latin typeface="+mj-lt"/>
                <a:ea typeface="+mj-ea"/>
                <a:cs typeface="+mj-cs"/>
                <a:sym typeface="Helvetica Neue"/>
              </a:rPr>
              <a:t>词表内仅在</a:t>
            </a:r>
            <a:r>
              <a:rPr kumimoji="0" lang="en-US" altLang="zh-CN" sz="3600" i="0" u="none" strike="noStrike" cap="none" spc="0" normalizeH="0" baseline="0" dirty="0">
                <a:ln>
                  <a:noFill/>
                </a:ln>
                <a:solidFill>
                  <a:schemeClr val="tx1"/>
                </a:solidFill>
                <a:effectLst/>
                <a:uFillTx/>
                <a:latin typeface="+mj-lt"/>
                <a:ea typeface="+mj-ea"/>
                <a:cs typeface="+mj-cs"/>
                <a:sym typeface="Helvetica Neue"/>
              </a:rPr>
              <a:t>train</a:t>
            </a:r>
            <a:r>
              <a:rPr kumimoji="0" lang="zh-CN" altLang="en-US" sz="3600" i="0" u="none" strike="noStrike" cap="none" spc="0" normalizeH="0" dirty="0">
                <a:ln>
                  <a:noFill/>
                </a:ln>
                <a:solidFill>
                  <a:schemeClr val="tx1"/>
                </a:solidFill>
                <a:effectLst/>
                <a:uFillTx/>
                <a:latin typeface="+mj-lt"/>
                <a:ea typeface="+mj-ea"/>
                <a:cs typeface="+mj-cs"/>
                <a:sym typeface="Helvetica Neue"/>
              </a:rPr>
              <a:t>或者</a:t>
            </a:r>
            <a:r>
              <a:rPr kumimoji="0" lang="en-US" altLang="zh-CN" sz="3600" i="0" u="none" strike="noStrike" cap="none" spc="0" normalizeH="0" dirty="0">
                <a:ln>
                  <a:noFill/>
                </a:ln>
                <a:solidFill>
                  <a:schemeClr val="tx1"/>
                </a:solidFill>
                <a:effectLst/>
                <a:uFillTx/>
                <a:latin typeface="+mj-lt"/>
                <a:ea typeface="+mj-ea"/>
                <a:cs typeface="+mj-cs"/>
                <a:sym typeface="Helvetica Neue"/>
              </a:rPr>
              <a:t>test</a:t>
            </a:r>
            <a:r>
              <a:rPr kumimoji="0" lang="zh-CN" altLang="en-US" sz="3600" i="0" u="none" strike="noStrike" cap="none" spc="0" normalizeH="0" dirty="0">
                <a:ln>
                  <a:noFill/>
                </a:ln>
                <a:solidFill>
                  <a:schemeClr val="tx1"/>
                </a:solidFill>
                <a:effectLst/>
                <a:uFillTx/>
                <a:latin typeface="+mj-lt"/>
                <a:ea typeface="+mj-ea"/>
                <a:cs typeface="+mj-cs"/>
                <a:sym typeface="Helvetica Neue"/>
              </a:rPr>
              <a:t>出现过</a:t>
            </a:r>
            <a:r>
              <a:rPr kumimoji="0" lang="en-US" altLang="zh-CN" sz="3600" i="0" u="none" strike="noStrike" cap="none" spc="0" normalizeH="0" dirty="0">
                <a:ln>
                  <a:noFill/>
                </a:ln>
                <a:solidFill>
                  <a:schemeClr val="tx1"/>
                </a:solidFill>
                <a:effectLst/>
                <a:uFillTx/>
                <a:latin typeface="+mj-lt"/>
                <a:ea typeface="+mj-ea"/>
                <a:cs typeface="+mj-cs"/>
                <a:sym typeface="Helvetica Neue"/>
              </a:rPr>
              <a:t>1</a:t>
            </a:r>
            <a:r>
              <a:rPr kumimoji="0" lang="zh-CN" altLang="en-US" sz="3600" i="0" u="none" strike="noStrike" cap="none" spc="0" normalizeH="0" dirty="0">
                <a:ln>
                  <a:noFill/>
                </a:ln>
                <a:solidFill>
                  <a:schemeClr val="tx1"/>
                </a:solidFill>
                <a:effectLst/>
                <a:uFillTx/>
                <a:latin typeface="+mj-lt"/>
                <a:ea typeface="+mj-ea"/>
                <a:cs typeface="+mj-cs"/>
                <a:sym typeface="Helvetica Neue"/>
              </a:rPr>
              <a:t>次的词，视为</a:t>
            </a:r>
            <a:r>
              <a:rPr kumimoji="0" lang="en-US" altLang="zh-CN" sz="3600" i="0" u="none" strike="noStrike" cap="none" spc="0" normalizeH="0" dirty="0">
                <a:ln>
                  <a:noFill/>
                </a:ln>
                <a:solidFill>
                  <a:schemeClr val="tx1"/>
                </a:solidFill>
                <a:effectLst/>
                <a:uFillTx/>
                <a:latin typeface="+mj-lt"/>
                <a:ea typeface="+mj-ea"/>
                <a:cs typeface="+mj-cs"/>
                <a:sym typeface="Helvetica Neue"/>
              </a:rPr>
              <a:t>OOV</a:t>
            </a:r>
            <a:r>
              <a:rPr lang="zh-CN" altLang="en-US" sz="3600" dirty="0">
                <a:solidFill>
                  <a:schemeClr val="tx1"/>
                </a:solidFill>
              </a:rPr>
              <a:t>，用统一的</a:t>
            </a:r>
            <a:r>
              <a:rPr lang="en-US" altLang="zh-CN" sz="3600" dirty="0">
                <a:solidFill>
                  <a:schemeClr val="tx1"/>
                </a:solidFill>
              </a:rPr>
              <a:t>ID</a:t>
            </a:r>
            <a:r>
              <a:rPr lang="zh-CN" altLang="en-US" sz="3600" dirty="0">
                <a:solidFill>
                  <a:schemeClr val="tx1"/>
                </a:solidFill>
              </a:rPr>
              <a:t>替代</a:t>
            </a:r>
            <a:endParaRPr lang="en-US" altLang="zh-CN" sz="3600" dirty="0">
              <a:solidFill>
                <a:schemeClr val="tx1"/>
              </a:solidFill>
            </a:endParaRPr>
          </a:p>
          <a:p>
            <a:pPr marL="0" marR="0" indent="0" algn="l" defTabSz="821529" rtl="0" fontAlgn="auto" latinLnBrk="0" hangingPunct="0">
              <a:lnSpc>
                <a:spcPct val="125000"/>
              </a:lnSpc>
              <a:spcBef>
                <a:spcPts val="0"/>
              </a:spcBef>
              <a:spcAft>
                <a:spcPts val="0"/>
              </a:spcAft>
              <a:buClrTx/>
              <a:buSzTx/>
              <a:buFontTx/>
              <a:buNone/>
              <a:tabLst/>
            </a:pPr>
            <a:endParaRPr lang="en-US" altLang="zh-CN" sz="3600" dirty="0">
              <a:solidFill>
                <a:schemeClr val="tx1"/>
              </a:solidFill>
            </a:endParaRPr>
          </a:p>
          <a:p>
            <a:pPr marL="0" marR="0" indent="0" algn="l" defTabSz="821529" rtl="0" fontAlgn="auto" latinLnBrk="0" hangingPunct="0">
              <a:lnSpc>
                <a:spcPct val="125000"/>
              </a:lnSpc>
              <a:spcBef>
                <a:spcPts val="0"/>
              </a:spcBef>
              <a:spcAft>
                <a:spcPts val="0"/>
              </a:spcAft>
              <a:buClrTx/>
              <a:buSzTx/>
              <a:buFontTx/>
              <a:buNone/>
              <a:tabLst/>
            </a:pPr>
            <a:endParaRPr kumimoji="0" lang="en-US" altLang="zh-CN" sz="3600" i="0" u="none" strike="noStrike" cap="none" spc="0" normalizeH="0" baseline="0" dirty="0">
              <a:ln>
                <a:noFill/>
              </a:ln>
              <a:solidFill>
                <a:schemeClr val="tx1"/>
              </a:solidFill>
              <a:effectLst/>
              <a:uFillTx/>
              <a:latin typeface="+mj-lt"/>
              <a:ea typeface="+mj-ea"/>
              <a:cs typeface="+mj-cs"/>
              <a:sym typeface="Helvetica Neue"/>
            </a:endParaRPr>
          </a:p>
          <a:p>
            <a:pPr marL="0" marR="0" indent="0" algn="l" defTabSz="821529" rtl="0" fontAlgn="auto" latinLnBrk="0" hangingPunct="0">
              <a:lnSpc>
                <a:spcPct val="125000"/>
              </a:lnSpc>
              <a:spcBef>
                <a:spcPts val="0"/>
              </a:spcBef>
              <a:spcAft>
                <a:spcPts val="0"/>
              </a:spcAft>
              <a:buClrTx/>
              <a:buSzTx/>
              <a:buFontTx/>
              <a:buNone/>
              <a:tabLst/>
            </a:pPr>
            <a:endParaRPr lang="en-US" altLang="zh-CN" sz="3600" dirty="0">
              <a:solidFill>
                <a:schemeClr val="tx1"/>
              </a:solidFill>
            </a:endParaRPr>
          </a:p>
          <a:p>
            <a:pPr marL="0" marR="0" indent="0" algn="l" defTabSz="821529" rtl="0" fontAlgn="auto" latinLnBrk="0" hangingPunct="0">
              <a:lnSpc>
                <a:spcPct val="125000"/>
              </a:lnSpc>
              <a:spcBef>
                <a:spcPts val="0"/>
              </a:spcBef>
              <a:spcAft>
                <a:spcPts val="0"/>
              </a:spcAft>
              <a:buClrTx/>
              <a:buSzTx/>
              <a:buFontTx/>
              <a:buNone/>
              <a:tabLst/>
            </a:pPr>
            <a:endParaRPr kumimoji="0" lang="en-US" altLang="zh-CN" sz="3600" i="0" u="none" strike="noStrike" cap="none" spc="0" normalizeH="0" baseline="0" dirty="0">
              <a:ln>
                <a:noFill/>
              </a:ln>
              <a:solidFill>
                <a:schemeClr val="tx1"/>
              </a:solidFill>
              <a:effectLst/>
              <a:uFillTx/>
              <a:latin typeface="+mj-lt"/>
              <a:ea typeface="+mj-ea"/>
              <a:cs typeface="+mj-cs"/>
              <a:sym typeface="Helvetica Neue"/>
            </a:endParaRPr>
          </a:p>
          <a:p>
            <a:pPr marL="0" marR="0" indent="0" algn="l" defTabSz="821529" rtl="0" fontAlgn="auto" latinLnBrk="0" hangingPunct="0">
              <a:lnSpc>
                <a:spcPct val="125000"/>
              </a:lnSpc>
              <a:spcBef>
                <a:spcPts val="0"/>
              </a:spcBef>
              <a:spcAft>
                <a:spcPts val="0"/>
              </a:spcAft>
              <a:buClrTx/>
              <a:buSzTx/>
              <a:buFontTx/>
              <a:buNone/>
              <a:tabLst/>
            </a:pPr>
            <a:endParaRPr lang="en-US" altLang="zh-CN" sz="3600" dirty="0">
              <a:solidFill>
                <a:schemeClr val="tx1"/>
              </a:solidFill>
            </a:endParaRPr>
          </a:p>
          <a:p>
            <a:pPr marL="0" marR="0" indent="0" algn="l" defTabSz="821529" rtl="0" fontAlgn="auto" latinLnBrk="0" hangingPunct="0">
              <a:lnSpc>
                <a:spcPct val="125000"/>
              </a:lnSpc>
              <a:spcBef>
                <a:spcPts val="0"/>
              </a:spcBef>
              <a:spcAft>
                <a:spcPts val="0"/>
              </a:spcAft>
              <a:buClrTx/>
              <a:buSzTx/>
              <a:buFontTx/>
              <a:buNone/>
              <a:tabLst/>
            </a:pPr>
            <a:endParaRPr kumimoji="0" lang="en-US" altLang="zh-CN" sz="3600" i="0" u="none" strike="noStrike" cap="none" spc="0" normalizeH="0" baseline="0" dirty="0">
              <a:ln>
                <a:noFill/>
              </a:ln>
              <a:solidFill>
                <a:schemeClr val="tx1"/>
              </a:solidFill>
              <a:effectLst/>
              <a:uFillTx/>
              <a:latin typeface="+mj-lt"/>
              <a:ea typeface="+mj-ea"/>
              <a:cs typeface="+mj-cs"/>
              <a:sym typeface="Helvetica Neue"/>
            </a:endParaRPr>
          </a:p>
          <a:p>
            <a:pPr marL="0" marR="0" indent="0" algn="l" defTabSz="821529" rtl="0" fontAlgn="auto" latinLnBrk="0" hangingPunct="0">
              <a:lnSpc>
                <a:spcPct val="125000"/>
              </a:lnSpc>
              <a:spcBef>
                <a:spcPts val="0"/>
              </a:spcBef>
              <a:spcAft>
                <a:spcPts val="0"/>
              </a:spcAft>
              <a:buClrTx/>
              <a:buSzTx/>
              <a:buFontTx/>
              <a:buNone/>
              <a:tabLst/>
            </a:pPr>
            <a:endParaRPr kumimoji="0" lang="en-US" altLang="zh-CN" sz="3600" i="0" u="none" strike="noStrike" cap="none" spc="0" normalizeH="0" baseline="0" dirty="0">
              <a:ln>
                <a:noFill/>
              </a:ln>
              <a:solidFill>
                <a:schemeClr val="tx1"/>
              </a:solidFill>
              <a:effectLst/>
              <a:uFillTx/>
              <a:latin typeface="+mj-lt"/>
              <a:ea typeface="+mj-ea"/>
              <a:cs typeface="+mj-cs"/>
              <a:sym typeface="Helvetica Neue"/>
            </a:endParaRPr>
          </a:p>
          <a:p>
            <a:pPr marL="0" marR="0" indent="0" algn="l" defTabSz="821529" rtl="0" fontAlgn="auto" latinLnBrk="0" hangingPunct="0">
              <a:lnSpc>
                <a:spcPct val="125000"/>
              </a:lnSpc>
              <a:spcBef>
                <a:spcPts val="0"/>
              </a:spcBef>
              <a:spcAft>
                <a:spcPts val="0"/>
              </a:spcAft>
              <a:buClrTx/>
              <a:buSzTx/>
              <a:buFontTx/>
              <a:buNone/>
              <a:tabLst/>
            </a:pPr>
            <a:endParaRPr lang="en-US" altLang="zh-CN" sz="3600" dirty="0">
              <a:solidFill>
                <a:schemeClr val="tx1"/>
              </a:solidFill>
            </a:endParaRPr>
          </a:p>
          <a:p>
            <a:pPr marL="0" marR="0" indent="0" algn="l" defTabSz="821529" rtl="0" fontAlgn="auto" latinLnBrk="0" hangingPunct="0">
              <a:lnSpc>
                <a:spcPct val="125000"/>
              </a:lnSpc>
              <a:spcBef>
                <a:spcPts val="0"/>
              </a:spcBef>
              <a:spcAft>
                <a:spcPts val="0"/>
              </a:spcAft>
              <a:buClrTx/>
              <a:buSzTx/>
              <a:buFontTx/>
              <a:buNone/>
              <a:tabLst/>
            </a:pPr>
            <a:endParaRPr kumimoji="0" lang="en-US" altLang="zh-CN" sz="3600" i="0" u="none" strike="noStrike" cap="none" spc="0" normalizeH="0" baseline="0" dirty="0">
              <a:ln>
                <a:noFill/>
              </a:ln>
              <a:solidFill>
                <a:schemeClr val="tx1"/>
              </a:solidFill>
              <a:effectLst/>
              <a:uFillTx/>
              <a:latin typeface="+mj-lt"/>
              <a:ea typeface="+mj-ea"/>
              <a:cs typeface="+mj-cs"/>
              <a:sym typeface="Helvetica Neue"/>
            </a:endParaRPr>
          </a:p>
          <a:p>
            <a:pPr marL="0" marR="0" indent="0" algn="l" defTabSz="821529" rtl="0" fontAlgn="auto" latinLnBrk="0" hangingPunct="0">
              <a:lnSpc>
                <a:spcPct val="125000"/>
              </a:lnSpc>
              <a:spcBef>
                <a:spcPts val="0"/>
              </a:spcBef>
              <a:spcAft>
                <a:spcPts val="0"/>
              </a:spcAft>
              <a:buClrTx/>
              <a:buSzTx/>
              <a:buFontTx/>
              <a:buNone/>
              <a:tabLst/>
            </a:pPr>
            <a:r>
              <a:rPr kumimoji="0" lang="zh-CN" altLang="en-US" sz="3600" i="0" u="none" strike="noStrike" cap="none" spc="0" normalizeH="0" baseline="0" dirty="0">
                <a:ln>
                  <a:noFill/>
                </a:ln>
                <a:solidFill>
                  <a:schemeClr val="tx1"/>
                </a:solidFill>
                <a:effectLst/>
                <a:uFillTx/>
                <a:latin typeface="+mj-lt"/>
                <a:ea typeface="+mj-ea"/>
                <a:cs typeface="+mj-cs"/>
                <a:sym typeface="Helvetica Neue"/>
              </a:rPr>
              <a:t>词表大幅缩小，</a:t>
            </a:r>
            <a:r>
              <a:rPr kumimoji="0" lang="en-US" altLang="zh-CN" sz="3600" i="0" u="none" strike="noStrike" cap="none" spc="0" normalizeH="0" baseline="0" dirty="0">
                <a:ln>
                  <a:noFill/>
                </a:ln>
                <a:solidFill>
                  <a:schemeClr val="tx1"/>
                </a:solidFill>
                <a:effectLst/>
                <a:uFillTx/>
                <a:latin typeface="+mj-lt"/>
                <a:ea typeface="+mj-ea"/>
                <a:cs typeface="+mj-cs"/>
                <a:sym typeface="Helvetica Neue"/>
              </a:rPr>
              <a:t>embedding</a:t>
            </a:r>
            <a:r>
              <a:rPr lang="zh-CN" altLang="en-US" sz="3600" dirty="0">
                <a:solidFill>
                  <a:schemeClr val="tx1"/>
                </a:solidFill>
              </a:rPr>
              <a:t>矩阵大幅缩小</a:t>
            </a:r>
            <a:endParaRPr lang="en-US" altLang="zh-CN" sz="3600" dirty="0">
              <a:solidFill>
                <a:schemeClr val="tx1"/>
              </a:solidFill>
            </a:endParaRPr>
          </a:p>
          <a:p>
            <a:pPr marL="0" marR="0" indent="0" algn="l" defTabSz="821529" rtl="0" fontAlgn="auto" latinLnBrk="0" hangingPunct="0">
              <a:lnSpc>
                <a:spcPct val="125000"/>
              </a:lnSpc>
              <a:spcBef>
                <a:spcPts val="0"/>
              </a:spcBef>
              <a:spcAft>
                <a:spcPts val="0"/>
              </a:spcAft>
              <a:buClrTx/>
              <a:buSzTx/>
              <a:buFontTx/>
              <a:buNone/>
              <a:tabLst/>
            </a:pPr>
            <a:r>
              <a:rPr kumimoji="0" lang="zh-CN" altLang="en-US" sz="3600" i="0" u="none" strike="noStrike" cap="none" spc="0" normalizeH="0" baseline="0" dirty="0">
                <a:ln>
                  <a:noFill/>
                </a:ln>
                <a:solidFill>
                  <a:schemeClr val="tx1"/>
                </a:solidFill>
                <a:effectLst/>
                <a:uFillTx/>
                <a:latin typeface="+mj-lt"/>
                <a:ea typeface="+mj-ea"/>
                <a:cs typeface="+mj-cs"/>
                <a:sym typeface="Helvetica Neue"/>
              </a:rPr>
              <a:t>节约内存，提高运算速度</a:t>
            </a:r>
            <a:endParaRPr kumimoji="0" lang="en-US" altLang="zh-CN" sz="3600" i="0" u="none" strike="noStrike" cap="none" spc="0" normalizeH="0" baseline="0" dirty="0">
              <a:ln>
                <a:noFill/>
              </a:ln>
              <a:solidFill>
                <a:schemeClr val="tx1"/>
              </a:solidFill>
              <a:effectLst/>
              <a:uFillTx/>
              <a:latin typeface="+mj-lt"/>
              <a:ea typeface="+mj-ea"/>
              <a:cs typeface="+mj-cs"/>
              <a:sym typeface="Helvetica Neue"/>
            </a:endParaRPr>
          </a:p>
        </p:txBody>
      </p:sp>
      <p:pic>
        <p:nvPicPr>
          <p:cNvPr id="4102" name="Picture 6"/>
          <p:cNvPicPr>
            <a:picLocks noChangeAspect="1" noChangeArrowheads="1"/>
          </p:cNvPicPr>
          <p:nvPr/>
        </p:nvPicPr>
        <p:blipFill>
          <a:blip r:embed="rId3" cstate="print"/>
          <a:srcRect/>
          <a:stretch>
            <a:fillRect/>
          </a:stretch>
        </p:blipFill>
        <p:spPr bwMode="auto">
          <a:xfrm>
            <a:off x="1051697" y="5534122"/>
            <a:ext cx="9051265" cy="3615070"/>
          </a:xfrm>
          <a:prstGeom prst="rect">
            <a:avLst/>
          </a:prstGeom>
          <a:noFill/>
          <a:ln w="9525">
            <a:noFill/>
            <a:miter lim="800000"/>
            <a:headEnd/>
            <a:tailEnd/>
          </a:ln>
        </p:spPr>
      </p:pic>
      <p:grpSp>
        <p:nvGrpSpPr>
          <p:cNvPr id="6" name="Group 5">
            <a:extLst>
              <a:ext uri="{FF2B5EF4-FFF2-40B4-BE49-F238E27FC236}">
                <a16:creationId xmlns:a16="http://schemas.microsoft.com/office/drawing/2014/main" id="{12A3A13C-08D1-C447-B576-AF68665072A4}"/>
              </a:ext>
            </a:extLst>
          </p:cNvPr>
          <p:cNvGrpSpPr/>
          <p:nvPr/>
        </p:nvGrpSpPr>
        <p:grpSpPr>
          <a:xfrm>
            <a:off x="19309852" y="3541244"/>
            <a:ext cx="4536625" cy="7420137"/>
            <a:chOff x="10428768" y="3549001"/>
            <a:chExt cx="4536625" cy="7420137"/>
          </a:xfrm>
        </p:grpSpPr>
        <p:pic>
          <p:nvPicPr>
            <p:cNvPr id="9" name="图片 8" descr="eda_pic_5.png"/>
            <p:cNvPicPr>
              <a:picLocks noChangeAspect="1"/>
            </p:cNvPicPr>
            <p:nvPr/>
          </p:nvPicPr>
          <p:blipFill>
            <a:blip r:embed="rId4" cstate="print"/>
            <a:stretch>
              <a:fillRect/>
            </a:stretch>
          </p:blipFill>
          <p:spPr>
            <a:xfrm>
              <a:off x="10428768" y="4100538"/>
              <a:ext cx="4520470" cy="6868600"/>
            </a:xfrm>
            <a:prstGeom prst="rect">
              <a:avLst/>
            </a:prstGeom>
          </p:spPr>
        </p:pic>
        <p:sp>
          <p:nvSpPr>
            <p:cNvPr id="3" name="TextBox 2">
              <a:extLst>
                <a:ext uri="{FF2B5EF4-FFF2-40B4-BE49-F238E27FC236}">
                  <a16:creationId xmlns:a16="http://schemas.microsoft.com/office/drawing/2014/main" id="{7A418360-032F-9341-8E81-EBD687CDBB8E}"/>
                </a:ext>
              </a:extLst>
            </p:cNvPr>
            <p:cNvSpPr txBox="1"/>
            <p:nvPr/>
          </p:nvSpPr>
          <p:spPr>
            <a:xfrm>
              <a:off x="10847810" y="5676142"/>
              <a:ext cx="2029398"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dirty="0">
                  <a:solidFill>
                    <a:schemeClr val="accent5"/>
                  </a:solidFill>
                </a:rPr>
                <a:t>p</a:t>
              </a:r>
              <a:r>
                <a:rPr kumimoji="0" lang="en-US" sz="3200" b="0" i="0" u="none" strike="noStrike" cap="none" spc="0" normalizeH="0" baseline="0" dirty="0">
                  <a:ln>
                    <a:noFill/>
                  </a:ln>
                  <a:solidFill>
                    <a:schemeClr val="accent5"/>
                  </a:solidFill>
                  <a:effectLst/>
                  <a:uFillTx/>
                  <a:latin typeface="+mj-lt"/>
                  <a:ea typeface="+mj-ea"/>
                  <a:cs typeface="+mj-cs"/>
                  <a:sym typeface="Helvetica Neue"/>
                </a:rPr>
                <a:t>roduct</a:t>
              </a:r>
              <a:r>
                <a:rPr kumimoji="0" lang="zh-CN" altLang="en-US" sz="3200" b="0" i="0" u="none" strike="noStrike" cap="none" spc="0" normalizeH="0" baseline="0" dirty="0">
                  <a:ln>
                    <a:noFill/>
                  </a:ln>
                  <a:solidFill>
                    <a:schemeClr val="accent5"/>
                  </a:solidFill>
                  <a:effectLst/>
                  <a:uFillTx/>
                  <a:latin typeface="+mj-lt"/>
                  <a:ea typeface="+mj-ea"/>
                  <a:cs typeface="+mj-cs"/>
                  <a:sym typeface="Helvetica Neue"/>
                </a:rPr>
                <a:t> </a:t>
              </a:r>
              <a:r>
                <a:rPr kumimoji="0" lang="en-US" altLang="zh-CN" sz="3200" b="0" i="0" u="none" strike="noStrike" cap="none" spc="0" normalizeH="0" baseline="0" dirty="0">
                  <a:ln>
                    <a:noFill/>
                  </a:ln>
                  <a:solidFill>
                    <a:schemeClr val="accent5"/>
                  </a:solidFill>
                  <a:effectLst/>
                  <a:uFillTx/>
                  <a:latin typeface="+mj-lt"/>
                  <a:ea typeface="+mj-ea"/>
                  <a:cs typeface="+mj-cs"/>
                  <a:sym typeface="Helvetica Neue"/>
                </a:rPr>
                <a:t>id</a:t>
              </a:r>
              <a:endParaRPr kumimoji="0" lang="en-US" sz="3200" b="0" i="0" u="none" strike="noStrike" cap="none" spc="0" normalizeH="0" baseline="0" dirty="0">
                <a:ln>
                  <a:noFill/>
                </a:ln>
                <a:solidFill>
                  <a:schemeClr val="accent5"/>
                </a:solidFill>
                <a:effectLst/>
                <a:uFillTx/>
                <a:latin typeface="+mj-lt"/>
                <a:ea typeface="+mj-ea"/>
                <a:cs typeface="+mj-cs"/>
                <a:sym typeface="Helvetica Neue"/>
              </a:endParaRPr>
            </a:p>
          </p:txBody>
        </p:sp>
        <p:sp>
          <p:nvSpPr>
            <p:cNvPr id="14" name="TextBox 13">
              <a:extLst>
                <a:ext uri="{FF2B5EF4-FFF2-40B4-BE49-F238E27FC236}">
                  <a16:creationId xmlns:a16="http://schemas.microsoft.com/office/drawing/2014/main" id="{5138357D-3AB6-FF4B-87CD-26921BD047BB}"/>
                </a:ext>
              </a:extLst>
            </p:cNvPr>
            <p:cNvSpPr txBox="1"/>
            <p:nvPr/>
          </p:nvSpPr>
          <p:spPr>
            <a:xfrm>
              <a:off x="12565703" y="3549001"/>
              <a:ext cx="2399690"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accent5"/>
                  </a:solidFill>
                  <a:effectLst/>
                  <a:uFillTx/>
                  <a:latin typeface="+mj-lt"/>
                  <a:ea typeface="+mj-ea"/>
                  <a:cs typeface="+mj-cs"/>
                  <a:sym typeface="Helvetica Neue"/>
                </a:rPr>
                <a:t>advertiser</a:t>
              </a:r>
              <a:r>
                <a:rPr kumimoji="0" lang="zh-CN" altLang="en-US" sz="3200" b="0" i="0" u="none" strike="noStrike" cap="none" spc="0" normalizeH="0" baseline="0" dirty="0">
                  <a:ln>
                    <a:noFill/>
                  </a:ln>
                  <a:solidFill>
                    <a:schemeClr val="accent5"/>
                  </a:solidFill>
                  <a:effectLst/>
                  <a:uFillTx/>
                  <a:latin typeface="+mj-lt"/>
                  <a:ea typeface="+mj-ea"/>
                  <a:cs typeface="+mj-cs"/>
                  <a:sym typeface="Helvetica Neue"/>
                </a:rPr>
                <a:t> </a:t>
              </a:r>
              <a:r>
                <a:rPr kumimoji="0" lang="en-US" altLang="zh-CN" sz="3200" b="0" i="0" u="none" strike="noStrike" cap="none" spc="0" normalizeH="0" baseline="0" dirty="0">
                  <a:ln>
                    <a:noFill/>
                  </a:ln>
                  <a:solidFill>
                    <a:schemeClr val="accent5"/>
                  </a:solidFill>
                  <a:effectLst/>
                  <a:uFillTx/>
                  <a:latin typeface="+mj-lt"/>
                  <a:ea typeface="+mj-ea"/>
                  <a:cs typeface="+mj-cs"/>
                  <a:sym typeface="Helvetica Neue"/>
                </a:rPr>
                <a:t>id</a:t>
              </a:r>
              <a:endParaRPr kumimoji="0" lang="en-US" sz="3200" b="0" i="0" u="none" strike="noStrike" cap="none" spc="0" normalizeH="0" baseline="0" dirty="0">
                <a:ln>
                  <a:noFill/>
                </a:ln>
                <a:solidFill>
                  <a:schemeClr val="accent5"/>
                </a:solidFill>
                <a:effectLst/>
                <a:uFillTx/>
                <a:latin typeface="+mj-lt"/>
                <a:ea typeface="+mj-ea"/>
                <a:cs typeface="+mj-cs"/>
                <a:sym typeface="Helvetica Neue"/>
              </a:endParaRPr>
            </a:p>
          </p:txBody>
        </p:sp>
      </p:grpSp>
      <p:grpSp>
        <p:nvGrpSpPr>
          <p:cNvPr id="7" name="Group 6">
            <a:extLst>
              <a:ext uri="{FF2B5EF4-FFF2-40B4-BE49-F238E27FC236}">
                <a16:creationId xmlns:a16="http://schemas.microsoft.com/office/drawing/2014/main" id="{4F8A3F79-D462-F04F-A34D-281CFFF94807}"/>
              </a:ext>
            </a:extLst>
          </p:cNvPr>
          <p:cNvGrpSpPr/>
          <p:nvPr/>
        </p:nvGrpSpPr>
        <p:grpSpPr>
          <a:xfrm>
            <a:off x="14762141" y="3496639"/>
            <a:ext cx="4451477" cy="7497454"/>
            <a:chOff x="15107638" y="3491447"/>
            <a:chExt cx="4451477" cy="7497454"/>
          </a:xfrm>
        </p:grpSpPr>
        <p:pic>
          <p:nvPicPr>
            <p:cNvPr id="8" name="图片 7" descr="eda_pic_6.png"/>
            <p:cNvPicPr>
              <a:picLocks noChangeAspect="1"/>
            </p:cNvPicPr>
            <p:nvPr/>
          </p:nvPicPr>
          <p:blipFill>
            <a:blip r:embed="rId5" cstate="print"/>
            <a:stretch>
              <a:fillRect/>
            </a:stretch>
          </p:blipFill>
          <p:spPr>
            <a:xfrm>
              <a:off x="15107638" y="4113487"/>
              <a:ext cx="4451477" cy="6875414"/>
            </a:xfrm>
            <a:prstGeom prst="rect">
              <a:avLst/>
            </a:prstGeom>
          </p:spPr>
        </p:pic>
        <p:sp>
          <p:nvSpPr>
            <p:cNvPr id="15" name="TextBox 14">
              <a:extLst>
                <a:ext uri="{FF2B5EF4-FFF2-40B4-BE49-F238E27FC236}">
                  <a16:creationId xmlns:a16="http://schemas.microsoft.com/office/drawing/2014/main" id="{6D5FF8D0-D96E-ED4E-963B-9E841D518FD2}"/>
                </a:ext>
              </a:extLst>
            </p:cNvPr>
            <p:cNvSpPr txBox="1"/>
            <p:nvPr/>
          </p:nvSpPr>
          <p:spPr>
            <a:xfrm>
              <a:off x="17543445" y="3491447"/>
              <a:ext cx="1611013"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accent5"/>
                  </a:solidFill>
                  <a:effectLst/>
                  <a:uFillTx/>
                  <a:latin typeface="+mj-lt"/>
                  <a:ea typeface="+mj-ea"/>
                  <a:cs typeface="+mj-cs"/>
                  <a:sym typeface="Helvetica Neue"/>
                </a:rPr>
                <a:t>industry</a:t>
              </a:r>
              <a:endParaRPr kumimoji="0" lang="en-US" sz="3200" b="0" i="0" u="none" strike="noStrike" cap="none" spc="0" normalizeH="0" baseline="0" dirty="0">
                <a:ln>
                  <a:noFill/>
                </a:ln>
                <a:solidFill>
                  <a:schemeClr val="accent5"/>
                </a:solidFill>
                <a:effectLst/>
                <a:uFillTx/>
                <a:latin typeface="+mj-lt"/>
                <a:ea typeface="+mj-ea"/>
                <a:cs typeface="+mj-cs"/>
                <a:sym typeface="Helvetica Neue"/>
              </a:endParaRPr>
            </a:p>
          </p:txBody>
        </p:sp>
        <p:sp>
          <p:nvSpPr>
            <p:cNvPr id="17" name="TextBox 16">
              <a:extLst>
                <a:ext uri="{FF2B5EF4-FFF2-40B4-BE49-F238E27FC236}">
                  <a16:creationId xmlns:a16="http://schemas.microsoft.com/office/drawing/2014/main" id="{6F8AFF46-F045-1F45-B1E5-331CFEEF6BDE}"/>
                </a:ext>
              </a:extLst>
            </p:cNvPr>
            <p:cNvSpPr txBox="1"/>
            <p:nvPr/>
          </p:nvSpPr>
          <p:spPr>
            <a:xfrm>
              <a:off x="15118869" y="9778448"/>
              <a:ext cx="2907843" cy="575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sz="2800" dirty="0">
                  <a:solidFill>
                    <a:schemeClr val="accent5"/>
                  </a:solidFill>
                </a:rPr>
                <a:t>p</a:t>
              </a:r>
              <a:r>
                <a:rPr kumimoji="0" lang="en-US" altLang="zh-CN" sz="2800" b="0" i="0" u="none" strike="noStrike" cap="none" spc="0" normalizeH="0" baseline="0" dirty="0">
                  <a:ln>
                    <a:noFill/>
                  </a:ln>
                  <a:solidFill>
                    <a:schemeClr val="accent5"/>
                  </a:solidFill>
                  <a:effectLst/>
                  <a:uFillTx/>
                  <a:latin typeface="+mj-lt"/>
                  <a:ea typeface="+mj-ea"/>
                  <a:cs typeface="+mj-cs"/>
                  <a:sym typeface="Helvetica Neue"/>
                </a:rPr>
                <a:t>roduct</a:t>
              </a:r>
              <a:r>
                <a:rPr kumimoji="0" lang="zh-CN" altLang="en-US" sz="2800" b="0" i="0" u="none" strike="noStrike" cap="none" spc="0" normalizeH="0" baseline="0" dirty="0">
                  <a:ln>
                    <a:noFill/>
                  </a:ln>
                  <a:solidFill>
                    <a:schemeClr val="accent5"/>
                  </a:solidFill>
                  <a:effectLst/>
                  <a:uFillTx/>
                  <a:latin typeface="+mj-lt"/>
                  <a:ea typeface="+mj-ea"/>
                  <a:cs typeface="+mj-cs"/>
                  <a:sym typeface="Helvetica Neue"/>
                </a:rPr>
                <a:t> </a:t>
              </a:r>
              <a:r>
                <a:rPr kumimoji="0" lang="en-US" altLang="zh-CN" sz="2800" b="0" i="0" u="none" strike="noStrike" cap="none" spc="0" normalizeH="0" baseline="0" dirty="0">
                  <a:ln>
                    <a:noFill/>
                  </a:ln>
                  <a:solidFill>
                    <a:schemeClr val="accent5"/>
                  </a:solidFill>
                  <a:effectLst/>
                  <a:uFillTx/>
                  <a:latin typeface="+mj-lt"/>
                  <a:ea typeface="+mj-ea"/>
                  <a:cs typeface="+mj-cs"/>
                  <a:sym typeface="Helvetica Neue"/>
                </a:rPr>
                <a:t>category</a:t>
              </a:r>
              <a:endParaRPr kumimoji="0" lang="en-US" sz="2800" b="0" i="0" u="none" strike="noStrike" cap="none" spc="0" normalizeH="0" baseline="0" dirty="0">
                <a:ln>
                  <a:noFill/>
                </a:ln>
                <a:solidFill>
                  <a:schemeClr val="accent5"/>
                </a:solidFill>
                <a:effectLst/>
                <a:uFillTx/>
                <a:latin typeface="+mj-lt"/>
                <a:ea typeface="+mj-ea"/>
                <a:cs typeface="+mj-cs"/>
                <a:sym typeface="Helvetica Neue"/>
              </a:endParaRPr>
            </a:p>
          </p:txBody>
        </p:sp>
      </p:grpSp>
      <p:grpSp>
        <p:nvGrpSpPr>
          <p:cNvPr id="5" name="Group 4">
            <a:extLst>
              <a:ext uri="{FF2B5EF4-FFF2-40B4-BE49-F238E27FC236}">
                <a16:creationId xmlns:a16="http://schemas.microsoft.com/office/drawing/2014/main" id="{157CB56A-C747-2D46-94F2-B84EC0CD173F}"/>
              </a:ext>
            </a:extLst>
          </p:cNvPr>
          <p:cNvGrpSpPr/>
          <p:nvPr/>
        </p:nvGrpSpPr>
        <p:grpSpPr>
          <a:xfrm>
            <a:off x="10035815" y="3469022"/>
            <a:ext cx="4599991" cy="7525071"/>
            <a:chOff x="19410099" y="3444069"/>
            <a:chExt cx="4599991" cy="7525071"/>
          </a:xfrm>
        </p:grpSpPr>
        <p:pic>
          <p:nvPicPr>
            <p:cNvPr id="10" name="图片 9" descr="eda_pic_4.png"/>
            <p:cNvPicPr>
              <a:picLocks noChangeAspect="1"/>
            </p:cNvPicPr>
            <p:nvPr/>
          </p:nvPicPr>
          <p:blipFill>
            <a:blip r:embed="rId6" cstate="print"/>
            <a:stretch>
              <a:fillRect/>
            </a:stretch>
          </p:blipFill>
          <p:spPr>
            <a:xfrm>
              <a:off x="19410099" y="4100539"/>
              <a:ext cx="4599991" cy="6868601"/>
            </a:xfrm>
            <a:prstGeom prst="rect">
              <a:avLst/>
            </a:prstGeom>
          </p:spPr>
        </p:pic>
        <p:sp>
          <p:nvSpPr>
            <p:cNvPr id="16" name="TextBox 15">
              <a:extLst>
                <a:ext uri="{FF2B5EF4-FFF2-40B4-BE49-F238E27FC236}">
                  <a16:creationId xmlns:a16="http://schemas.microsoft.com/office/drawing/2014/main" id="{72A34CF0-CB54-F14E-8620-6706FA963BAB}"/>
                </a:ext>
              </a:extLst>
            </p:cNvPr>
            <p:cNvSpPr txBox="1"/>
            <p:nvPr/>
          </p:nvSpPr>
          <p:spPr>
            <a:xfrm>
              <a:off x="19914632" y="3444069"/>
              <a:ext cx="2034206"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dirty="0">
                  <a:solidFill>
                    <a:schemeClr val="accent5"/>
                  </a:solidFill>
                </a:rPr>
                <a:t>c</a:t>
              </a:r>
              <a:r>
                <a:rPr kumimoji="0" lang="en-US" b="0" i="0" u="none" strike="noStrike" cap="none" spc="0" normalizeH="0" baseline="0" dirty="0">
                  <a:ln>
                    <a:noFill/>
                  </a:ln>
                  <a:solidFill>
                    <a:schemeClr val="accent5"/>
                  </a:solidFill>
                  <a:effectLst/>
                  <a:uFillTx/>
                  <a:latin typeface="+mj-lt"/>
                  <a:ea typeface="+mj-ea"/>
                  <a:cs typeface="+mj-cs"/>
                  <a:sym typeface="Helvetica Neue"/>
                </a:rPr>
                <a:t>reative</a:t>
              </a:r>
              <a:r>
                <a:rPr kumimoji="0" lang="zh-CN" altLang="en-US" b="0" i="0" u="none" strike="noStrike" cap="none" spc="0" normalizeH="0" baseline="0" dirty="0">
                  <a:ln>
                    <a:noFill/>
                  </a:ln>
                  <a:solidFill>
                    <a:schemeClr val="accent5"/>
                  </a:solidFill>
                  <a:effectLst/>
                  <a:uFillTx/>
                  <a:latin typeface="+mj-lt"/>
                  <a:ea typeface="+mj-ea"/>
                  <a:cs typeface="+mj-cs"/>
                  <a:sym typeface="Helvetica Neue"/>
                </a:rPr>
                <a:t> </a:t>
              </a:r>
              <a:r>
                <a:rPr kumimoji="0" lang="en-US" altLang="zh-CN" b="0" i="0" u="none" strike="noStrike" cap="none" spc="0" normalizeH="0" baseline="0" dirty="0">
                  <a:ln>
                    <a:noFill/>
                  </a:ln>
                  <a:solidFill>
                    <a:schemeClr val="accent5"/>
                  </a:solidFill>
                  <a:effectLst/>
                  <a:uFillTx/>
                  <a:latin typeface="+mj-lt"/>
                  <a:ea typeface="+mj-ea"/>
                  <a:cs typeface="+mj-cs"/>
                  <a:sym typeface="Helvetica Neue"/>
                </a:rPr>
                <a:t>id</a:t>
              </a:r>
              <a:endParaRPr kumimoji="0" lang="en-US" b="0" i="0" u="none" strike="noStrike" cap="none" spc="0" normalizeH="0" baseline="0" dirty="0">
                <a:ln>
                  <a:noFill/>
                </a:ln>
                <a:solidFill>
                  <a:schemeClr val="accent5"/>
                </a:solidFill>
                <a:effectLst/>
                <a:uFillTx/>
                <a:latin typeface="+mj-lt"/>
                <a:ea typeface="+mj-ea"/>
                <a:cs typeface="+mj-cs"/>
                <a:sym typeface="Helvetica Neue"/>
              </a:endParaRPr>
            </a:p>
          </p:txBody>
        </p:sp>
        <p:sp>
          <p:nvSpPr>
            <p:cNvPr id="18" name="TextBox 17">
              <a:extLst>
                <a:ext uri="{FF2B5EF4-FFF2-40B4-BE49-F238E27FC236}">
                  <a16:creationId xmlns:a16="http://schemas.microsoft.com/office/drawing/2014/main" id="{FE7D6D1C-A468-2F4C-B02D-A6AD4861B001}"/>
                </a:ext>
              </a:extLst>
            </p:cNvPr>
            <p:cNvSpPr txBox="1"/>
            <p:nvPr/>
          </p:nvSpPr>
          <p:spPr>
            <a:xfrm>
              <a:off x="22413718" y="4547734"/>
              <a:ext cx="1056374"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dirty="0">
                  <a:solidFill>
                    <a:schemeClr val="accent5"/>
                  </a:solidFill>
                </a:rPr>
                <a:t>ad</a:t>
              </a:r>
              <a:r>
                <a:rPr kumimoji="0" lang="zh-CN" altLang="en-US" b="0" i="0" u="none" strike="noStrike" cap="none" spc="0" normalizeH="0" baseline="0" dirty="0">
                  <a:ln>
                    <a:noFill/>
                  </a:ln>
                  <a:solidFill>
                    <a:schemeClr val="accent5"/>
                  </a:solidFill>
                  <a:effectLst/>
                  <a:uFillTx/>
                  <a:latin typeface="+mj-lt"/>
                  <a:ea typeface="+mj-ea"/>
                  <a:cs typeface="+mj-cs"/>
                  <a:sym typeface="Helvetica Neue"/>
                </a:rPr>
                <a:t> </a:t>
              </a:r>
              <a:r>
                <a:rPr kumimoji="0" lang="en-US" altLang="zh-CN" b="0" i="0" u="none" strike="noStrike" cap="none" spc="0" normalizeH="0" baseline="0" dirty="0">
                  <a:ln>
                    <a:noFill/>
                  </a:ln>
                  <a:solidFill>
                    <a:schemeClr val="accent5"/>
                  </a:solidFill>
                  <a:effectLst/>
                  <a:uFillTx/>
                  <a:latin typeface="+mj-lt"/>
                  <a:ea typeface="+mj-ea"/>
                  <a:cs typeface="+mj-cs"/>
                  <a:sym typeface="Helvetica Neue"/>
                </a:rPr>
                <a:t>id</a:t>
              </a:r>
              <a:endParaRPr kumimoji="0" lang="en-US" b="0" i="0" u="none" strike="noStrike" cap="none" spc="0" normalizeH="0" baseline="0" dirty="0">
                <a:ln>
                  <a:noFill/>
                </a:ln>
                <a:solidFill>
                  <a:schemeClr val="accent5"/>
                </a:solidFill>
                <a:effectLst/>
                <a:uFillTx/>
                <a:latin typeface="+mj-lt"/>
                <a:ea typeface="+mj-ea"/>
                <a:cs typeface="+mj-cs"/>
                <a:sym typeface="Helvetica Neue"/>
              </a:endParaRPr>
            </a:p>
          </p:txBody>
        </p:sp>
      </p:grpSp>
    </p:spTree>
    <p:extLst>
      <p:ext uri="{BB962C8B-B14F-4D97-AF65-F5344CB8AC3E}">
        <p14:creationId xmlns:p14="http://schemas.microsoft.com/office/powerpoint/2010/main" val="31032934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特征工程</a:t>
            </a:r>
            <a:r>
              <a:rPr kumimoji="1" lang="en-US" altLang="zh-CN" sz="3600" dirty="0">
                <a:solidFill>
                  <a:schemeClr val="tx1"/>
                </a:solidFill>
                <a:latin typeface="TTTGB Medium" panose="020C06030202040F0204" pitchFamily="34" charset="-122"/>
                <a:ea typeface="TTTGB Medium" panose="020C06030202040F0204" pitchFamily="34" charset="-122"/>
              </a:rPr>
              <a:t>-</a:t>
            </a:r>
            <a:r>
              <a:rPr kumimoji="1" lang="zh-CN" altLang="en-US" sz="3600" dirty="0">
                <a:solidFill>
                  <a:schemeClr val="tx1"/>
                </a:solidFill>
                <a:latin typeface="TTTGB Medium" panose="020C06030202040F0204" pitchFamily="34" charset="-122"/>
                <a:ea typeface="TTTGB Medium" panose="020C06030202040F0204" pitchFamily="34" charset="-122"/>
              </a:rPr>
              <a:t>序列构造</a:t>
            </a:r>
            <a:endParaRPr sz="3600" dirty="0">
              <a:solidFill>
                <a:schemeClr val="tx1"/>
              </a:solidFill>
            </a:endParaRPr>
          </a:p>
        </p:txBody>
      </p:sp>
      <p:sp>
        <p:nvSpPr>
          <p:cNvPr id="4098" name="AutoShape 2" descr="data:image/png;base64,iVBORw0KGgoAAAANSUhEUgAAAvAAAARxCAYAAABHmrM9AAAABHNCSVQICAgIfAhkiAAAAAlwSFlzAAALEgAACxIB0t1+/AAAADl0RVh0U29mdHdhcmUAbWF0cGxvdGxpYiB2ZXJzaW9uIDIuMi4yLCBodHRwOi8vbWF0cGxvdGxpYi5vcmcvhp/UCwAAIABJREFUeJzs3X+0XWV95/HPI8FGGVSIoctFkNCWRSMxBogYF1rld2Acgz8YoVag1cG2yDidWR3RDvXHYGuXFllU6BqVCLQICCgwLV0KorbILxPJgPywREFItSUlQtEQIfjMH9mkl3BJbmJOLl94vda665797Gef/Zz89Waz7z6t9x4AAKCG50z2AgAAgIkT8AAAUIiABwCAQgQ8AAAUIuABAKAQAQ8AAIUIeAAAKETAAwBAIQIeAAAKEfAAAFDIlMlewNPdi1/84j5z5szJXgYAAM9wS5Ys+dfe+/SNzRPwGzFz5swsXrx4spcBAMAzXGvtBxOZ5xYaAAAoRMADAEAhAh4AAApxDzwAACP16KOPZvny5Vm9evVkL+VpYerUqZkxY0a23XbbzTpewAMAMFLLly/P9ttvn5kzZ6a1NtnLmVS999x///1Zvnx5dtttt816D7fQAAAwUqtXr860adOe9fGeJK21TJs27Rf6vxECHgCAkRPv/+4X/bcQ8AAAlPbAAw/kzDPPnOxlbDUCHgCA0gQ8AAAUctJJJ+V73/te5s6dmyOPPDKXXXbZun1vf/vbc/nll+fss8/OwoULs2DBguyxxx758Ic/vG7OX//1X2fffffN3Llz8+53vzuPPfbYZHyMCRPwAACU9rGPfSy/+qu/mqVLl+Y973lPPve5zyVJHnzwwVx77bU5/PDDkyQ33nhjzjvvvCxdujQXXXRRFi9enNtvvz0XXnhhvvnNb2bp0qXZZpttct55503mx9koj5EEAOAZ43Wve11OOOGE3HffffniF7+Yt7zlLZkyZW3yHnzwwZk2bVqS5M1vfnOuueaaTJkyJUuWLMkrX/nKJMnDDz+cnXbaadLWPxECHgCAZ5R3vOMdOe+883LBBRdk0aJF68bXf/pLay299xx77LH50z/90629zM3mFhoAAErbfvvt89BDD63bPu6443LaaaclSfbcc89141deeWVWrlyZhx9+OJdeemn222+/HHjggbn44otz3333JUlWrlyZH/zgB1v3A2wiV+ABACht2rRp2W+//TJ79uwcdthh+fjHP55Zs2bliCOOeMK817zmNXnHO96RZcuW5Td/8zczb968JMkpp5ySQw45JD//+c+z7bbb5owzzsiuu+46GR9lQgQ8AADlff7zn1/3etWqVbnzzjtz9NFHP2HOTjvtlE996lNPOvZtb3tb3va2t418jVuKW2gAAHjGuOqqq/Lrv/7rOfHEE/PCF75wspczEq7AAwDwjHHQQQflnnvuedL4cccdl+OOO27rL2gEXIEHAIBCBDwAABQi4AEAoBABDwAAhQh4AACe8e6+++7Mnj17wvPvuOOOzJ07N3vttVe+973vjXBlm85TaAAA2Kr2+cNzt+j7Lfn4MVv0/ZLk0ksvzcKFC/PhD394QvN77+m95znPGf31cVfgAQB4VlizZk2OPfbYzJkzJ29961uzatWqLFmyJK973euyzz775NBDD82PfvSjXHHFFTnttNPy2c9+Nvvvv3+S5NRTT83s2bMze/bsnHbaaUnWXtWfNWtWfv/3fz9777137r333nzlK1/Jq1/96uy999458sgj85Of/GSLfw4BDwDAs8J3v/vdHH/88bn55pvzghe8IGeccUZOPPHEXHzxxVmyZEl+53d+J3/0R3+Uww8/PL/7u7+bP/iDP8jXvva1LFmyJJ/73Odyww035Prrr89nPvOZ3HTTTeve85hjjslNN92U7bbbLqecckquuuqqfPvb3868efNy6qmnbvHP4RYaAACeFXbZZZfst99+SZLf+q3fyp/8yZ/kO9/5Tg4++OAkyWOPPZaXvOQlTzrummuuyZve9KZst912SZI3v/nN+Yd/+Ie88Y1vzK677pr58+cnSa6//vrcdttt687xyCOP5NWvfvUW/xwCHgCAZ4XW2hO2t99+++y555657rrrNnhc7/0p9z0e9Y/PO/jgg3P++ef/YgvdCLfQAADwrHDPPfesi/Xzzz8/8+fPz4oVK9aNPfroo7n11lufdNxv/MZv5NJLL82qVavy05/+NF/60pfy2te+9knz5s+fn29+85tZtmxZkmTVqlX5x3/8xy3+OQQ8AADPCrNmzco555yTOXPmZOXKlevuf3/f+96XV7ziFZk7d26uvfbaJx23995757jjjsu+++6bV73qVXnXu96Vvfba60nzpk+fnrPPPjtHH3105syZk/nz5+eOO+7Y4p+jbeh/CZDMmzevL168eLKXAQBQ1u23355Zs2ZN9jKeVsb7N2mtLem9z9vYsa7AAwBAIQIeAAAKEfAAAFCIgAcAgEIEPAAAFCLgAQCgEAEPAMCz1kUXXZRZs2Zl//33z9KlS3PFFVdM9pI2aspkLwAAgGeXez7y8i36fi/941s2+9izzjorZ555Zvbff/+cffbZWbx4cQ4//PAJH79mzZpMmbJ1k1rAAwDwrHDEEUfk3nvvzerVq/Pe9743//zP/5xrrrkmd911Vw4//PBccsklefjhh3PNNdfk/e9/f97whjfkxBNPzC233JI1a9bkQx/6UBYuXJizzz47f/u3f5vVq1fnpz/9aa6++uqt+jkEPAAAzwqLFi3KjjvumIcffjivfOUr841vfCNXX311PvGJT2TevHl5xStekcWLF+dTn/pUkuQDH/hADjjggCxatCgPPPBA9t133xx00EFJkuuuuy4333xzdtxxx63+OQQ8AADPCqeffnq+9KUvJUnuvffe3HnnnRuc/5WvfCWXX355PvGJTyRJVq9enXvuuSdJcvDBB09KvCcCHgCAZ4Gvf/3rueqqq3Ldddfl+c9/fl7/+tdn9erVGzym955LLrkke+yxxxPGb7jhhmy33XajXO4GeQoNAADPeA8++GB22GGHPP/5z88dd9yR66+//klztt9++zz00EPrtg899ND8xV/8RXrvSZKbbrppq613QwQ8AADPeAsWLMiaNWsyZ86cnHzyyZk/f/6T5uy///657bbbMnfu3Fx44YU5+eST8+ijj2bOnDmZPXt2Tj755ElY+ZO1x/+LgvHNmzevL168eLKXAQBQ1u23355Zs2ZN9jKeVsb7N2mtLem9z9vYsa7AAwBAIQIeAAAKEfAAAFCIx0gWsc8fnjvZS+BpZsnHj5nsJQDAhPXe01qb7GU8Lfyif4PqCjwAACM1derU3H///b9wuD4T9N5z//33Z+rUqZv9Hq7AAwAwUjNmzMjy5cuzYsWKyV7K08LUqVMzY8aMzT5ewAMAMFLbbrttdtttt8lexjOGW2gA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MvKAb61t01q7qbX2N8P2bq21G1prd7bWLmytPXcY/6Vhe9mwf+aY93j/MP7d1tqhY8YXDGPLWmsnjRnf5HMAAEAFW+MK/HuT3D5m+8+SfLL3vnuSHyd55zD+ziQ/7r3/WpJPDvPSWntZkqOS7JlkQZIzh/8o2CbJGUkOS/KyJEcPczf5HAAAUMVIA761NiPJf0zy2WG7JTkgycXDlHOSHDG8XjhsZ9h/4DB/YZILeu8/673flWRZkn2Hn2W99+/33h9JckGShZt5DgAAKGHUV+BPS/I/k/x82J6W5IHe+5phe3mSnYfXOye5N0mG/Q8O89eNr3fMU41vzjkAAKCEkQV8a+0NSe7rvS8ZOzzO1L6RfVtqfGPnX6e1dnxrbXFrbfGKFSvGOQQAACbHKK/A75fkja21u7P29pYDsvaK/Itaa1OGOTOS/HB4vTzJLkky7H9hkpVjx9c75qnG/3UzzvEEvfdP997n9d7nTZ8+fXM+OwAAjMTIAr73/v7e+4ze+8ys/SPUq3vvb0/ytSRvHaYdm+Sy4fXlw3aG/Vf33vswftTwBJndkuye5MYk30qy+/DEmecO57h8OGZTzwEAACVM2fiULe59SS5orZ2S5KYkZw3jZyX5q9basqy9Kn5UkvTeb22tfSHJbUnWJDmh9/5YkrTW3pPky0m2SbKo937r5pwDAACq2CoB33v/epKvD6+/n7VPkFl/zuokRz7F8R9N8tFxxq9IcsU445t8DgAAqMA3sQIAQCECHgAAChHwAABQiIAHAIBCBDwAABQi4AEAoBABDwAAhQh4AAAoRMADAEAhAh4AAAoR8AAAUIiABwCAQgQ8AAAUIuABAKAQAQ8AAIUIeAAAKETAAwBAIQIeAAAKEfAAAFCIgAcAgEIEPAAAFCLgAQCgEAEPAACFCHgAAChEwAMAQCECHgAAChHwAABQiIAHAIBCBDwAABQi4AEAoBABDwAAhQh4AAAoRMADAEAhAh4AAAoR8AAAUIiABwCAQgQ8AAAUIuABAKAQAQ8AAIVMmewFAMAo7POH5072EngaWvLxYyZ7CfALcwU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Iwv41trU1tqNrbX/11q7tbX24WF8t9baDa21O1trF7bWnjuM/9KwvWzYP3PMe71/GP9ua+3QMeMLhrFlrbWTxoxv8jkAAKCCUV6B/1mSA3rvr0gyN8mC1tr8JH+W5JO9992T/DjJO4f570zy4977ryX55DAvrbWXJTkqyZ5JFiQ5s7W2TWttmyRnJDksycuSHD3MzaaeAwAAqhhZwPe1fjJsbjv89CQHJLl4GD8nyRHD64XDdob9B7bW2jB+Qe/9Z733u5IsS7Lv8LOs9/793vsjSS5IsnA4ZlPPAQAAJYz0HvjhSvnSJPcluTLJ95I80HtfM0xZnmTn4fXOSe5NkmH/g0mmjR1f75inGp+2GecAAIASRhrwvffHeu9zk8zI2ivms8abNvwe70p434LjGzrHE7TWjm+tLW6tLV6xYsU4hwAAwOTYKk+h6b0/kOTrSeYneVFrbcqwa0aSHw6vlyfZJUmG/S9MsnLs+HrHPNX4v27GOdZf76d77/N67/OmT5++eR8aAABGYJRPoZneWnvR8Pp5SQ5KcnuSryV56zDt2CSXDa8vH7Yz7L+6996H8aOGJ8jslmT3JDcm+VaS3Ycnzjw3a//Q9fLhmE09BwAAlDBl41M220uSnDM8LeY5Sb7Qe/+b1tptSS5orZ2S5KYkZw3zz0ryV621ZVl7VfyoJOm939pa+0KS25KsSXJC7/2xJGmtvSfJl5Nsk2RR7/3W4b3etynnAACAKkYW8L33m5PsNc7497P2fvj1x1cnOfIp3uujST46zvgVSa7YEucAAIAKfBMr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kwgHfWtu1tXbQ8Pp5rbXtR7csAABgPBMK+Nbaf0lycZL/MwzNSHLpqBYFAACMb6JX4E9Isl+Sf0uS3vudSXYa1aIAAIDxTTTgf9Z7f+TxjdbalCR9NEsCAACeykQD/huttQ8keV5r7eAkFyX5v6NbFgAAMJ6JBvxJSVYkuSXJu5NckeR/jWpRAADA+KZMZFLv/edJPjP8AAAAk2RCAd9auyvj3PPee/+VLb4iAADgKU0o4JPMG/N6apIjk+y45ZcDAABsyITuge+93z/m559676clOWDEawMAANYz0Vto9h6z+ZysvSLvm1gBAGArm+gtNH8+5vWaJHcn+c9bfDUAAMAGTfQpNPuPeiEAAMDGTfQWmv++of2991O3zHIAAIAN2ZSn0LwyyeXD9n9K8vdJ7h3FogAAgPFNNOBfnGTv3vtDSdJa+1CSi3rv7xrVwgAAgCeb0GMkk7w0ySNjth9JMnOLrwYAANigiV6B/6skN7bWvpS138j6piTnjmxVAADAuCb6FJqPttb+Lslrh6Hf7r3fNLplAQAA49lgwLfWXtB7/7fW2o5Z++z3u8fs27H3vnK0ywMAAMba2BX4zyd5Q5IlWXvrzOPasP0rI1oXAAAwjg0GfO/9DcPv3bbOcgAAgA2Z6B+xprW2c5Jdxx7Te//7USwKAAAY30S/ifXPkrwtyW1JHhuGe9Z+mRMAALCVTPQK/BFJ9ui9/2yUiwEAADZsol/k9P0k245yIQAAwMZN9Ar8qiRLW2tfTbLuKnzv/b+OZFUAAMC4Jhrwlw8/AADAJJroN7GeM+qFAAAAGzfRp9DclSd+kVOSpPfui5wAAGArmugtNPPGvJ6a5MgkO2755QAAABsyoafQ9N7vH/PzT73305IcMOK1AQAA65noLTR7j9l8TtZekd9+JCsCAACe0kRvofnz/Ps98GuS3J21t9EAAABb0UQD/rAkb0kyc8wxRyX5yAjWBAAAPIWJBvylSR5I8u0kq0e3HAAAYEMmGvAzeu8LRroSAABgoyb0FJok17bWXj7SlQAAABs10Svwr0ly3PCFTj9L0pL03vucka0MAAB4kk35I1YAAGCSTSjge+8/GPVCAACAjZvoPfAAAMDTgIAHAIBCBDwAABQi4AEAoBABDwAAhQh4AAAoRMADAEAhAh4AAAqZ6DexAk8z93zk5ZO9BJ6GXvrHt0z2EgAYMVfgAQCgEAEPAACFCHgAAChEwAMAQCECHgAAChHwAABQiIAHAIBCBDwAABQi4AEAoBABDwAAhQh4AAAoRMADAEAhAh4AAAoR8AAAUIiABwCAQgQ8AAAUIuABAKAQAQ8AAIUIeAAAKETAAwBAIQIeAAAKEfAAAFCIgAcAgEIEPAAAFCLgAQCgEAEPAACFCHgAAChEwAMAQCECHgAACpky2QsAANha7vnIyyd7CTwNvfSPb5nsJWwSV+ABAKAQAQ8AAIUIeAAAKETAAwBAIQIeAAAKEfAAAFCIgAcAgEIEPAAAFCLgAQCgEAEPAACFCHgAAChEwAMAQCEjC/jW2i6tta+11m5vrd3aWnvvML5ja+3K1tqdw+8dhvHWWju9tbastXZza23vMe917DD/ztbasWPG92mt3TIcc3prrW3uOQAAoIJRXoFfk+R/9N5nJZmf5ITW2suSnJTkq7333ZN8ddhOksOS7D78HJ/kL5O1MZ7kg0lelWTfJB98PMiHOcePOW7BML5J5wAAgCpGFvC99x/13r89vH4oye1Jdk6yMMk5w7RzkhwxvF6Y5Ny+1vVJXtRae0mSQ5Nc2Xtf2Xv/cZIrkywY9r2g935d770nOXe999qUcwAAQAlb5R741trMJHsluSHJL/fef5SsjfwkOw3Tdk5y75jDlg9jGxpfPs54NuMcAABQwsgDvrX2H5JckuS/9d7/bUNTxxnrmzG+weVM5JjW2vGttcWttcUrVqzYyFsCAMDWM9KAb61tm7Xxfl7v/YvD8L88ftvK8Pu+YXx5kl3GHD4jyQ83Mj5jnPHNOccT9N4/3Xuf13ufN3369Il/YAAAGLFRPoWmJTkrye2991PH7Lo8yeNPkjk2yWVjxo8ZnhQzP8mDw+0vX05ySGtth+GPVw9J8uVh30OttfnDuY5Z77025RwAAFDClBG+935J3pHkltba0mHsA0k+luQLrbV3JrknyZHDviuSHJ5kWZJVSX47SXrvK1tr/zvJt4Z5H+m9rxxe/16Ss5M8L8nfDT/Z1HMAAEAVIwv43vs1Gf+e8yQ5cJz5PckJT/Fei5IsGmd8cZLZ44zfv6nnAACACnwTKw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GU5RkvAAARJElEQVQ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RhbwrbVFrbX7WmvfGTO2Y2vtytbancPvHYbx1lo7vbW2rLV2c2tt7zHHHDvMv7O1duyY8X1aa7cMx5zeWmubew4AAKhilFfgz06yYL2xk5J8tfe+e5KvDttJcliS3Yef45P8ZbI2xpN8MMmrkuyb5IOPB/kw5/gxxy3YnHMAAEAlIwv43vvfJ1m53vDCJOcMr89JcsSY8XP7WtcneVFr7SVJDk1yZe99Ze/9x0muTLJg2PeC3vt1vfee5Nz13mtTzgEAAGVs7Xvgf7n3/qMkGX7vNIzvnOTeMfOWD2MbGl8+zvjmnAMAAMp4uvwRaxtnrG/G+Oac48kTWzu+tba4tbZ4xYoVG3lbAADYerZ2wP/L47etDL/vG8aXJ9llzLwZSX64kfEZ44xvzjmepPf+6d77vN77vOnTp2/SBwQAgFHa2gF/eZLHnyRzbJLLxowfMzwpZn6SB4fbX76c5JDW2g7DH68ekuTLw76HWmvzh6fPHLPee23KOQAAoIwpo3rj1tr5SV6f5MWtteVZ+zSZjyX5QmvtnUnuSXLkMP2KJIcnWZZkVZLfTpLe+8rW2v9O8q1h3kd674//YezvZe2Tbp6X5O+Gn2zqOQAAoJKRBXzv/ein2HXgOHN7khOe4n0WJVk0zvjiJLPHGb9/U88BAABVPF3+iBUAAJgA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eD/t3f/MbvWBR3HPx+BZqPCicw1Uk6bNcVNVI4WaRswdLW1yJFmIBT94dzU41z8cRZ/RCOczYWDYTVz5GJYDF3GmovmMZghbIcQDhyDYsaWyzSyWlZmdL798VzHc4Qj3s/Zc3jOl/v12s5239/7+vF9zh/X836u+7rvC2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snYB3/an2j7S9tG2u7d7PgAAsBlrFfBtT0jyoSQ/neTMJL/Y9sztnRUAAKxurQI+yWuTPDrG+OIY45tJ/jjJhds8JwAAWNm6BfzpSf7hsOdfWsYAAGAKJ273BJ5hPcLYeMpC7duTvH15+vW2jxzTWcFROCN5QZLHt3seHGd+/UiHOeAgx06O6Pg5dp6xykLrFvBfSvKiw57/UJJ/fPJCY4wPJ/nwMzUpOBpt7x1j7NzueQDMxLGTZ4N1u4Rmb5IfafvDbb8nyVuT3LbNcwIAgJWt1Rn4McYTbd+V5PYkJyS5cYyxf5unBQAAK1urgE+SMcanknxqu+cBW8BlXgCb59jJ9DrGUz7DCQAAHKfW7Rp4AACYmoAHAICJCHiYQNsdbS8+7PnOttdv4fZ/tu3u7/Da17dqPwDboe0vt73haV5/R9vLjjC+o+1Dx3Z2sHlr9yFW2G5tTxxjPLHJ1XYkuTjJx5JkjHFvknu3ak5jjNviK1WBNTXG+L3tngNshjPwcAy0vaztvrYPtL2p7UfbXtv2L5P8VtuT297Ydm/bz7e9cFlvR9vPtr1v+fcTyybfn+Qn297f9r1tz237Z22f0/axts87bN+Ptn1h29PafmLZx962r3ua+X7r7NRyn4S7l3WuPob/TQBbou0n2/512/3L3dTT9vK2f9v2ziTf8fi3LHtV2yuWx2cvx+67k7zz2M8eNk/AwxZr+/IkVyY5f4xxVpL3LC/9aJILxhi/urz+mTHGa5Kcl+QDbU9O8tUkbxhjvDrJLyQ5eJnM7iSfHWO8cozxwYP7GmMcSPKnSd607PvHkjw2xvhKkuuSfHDZx0VJPrLij3Bdkt9d1vuno/pPAHhm/coY4+wkO5Psant6kt/IRri/IcmZm9jWHyTZNcY4Z+unCVtDwMPWOz/Jx8cYjyfJGONry/itY4z/Wx6/McnutvcnuSPJc5O8OMlJSX6/7YNJbs1qv3RuyUbsJxt3F75leXxBkhuWfdyW5Afafv8K23tdkj9aHt+0wvIA221X2weS3JPkRUkuTXLHGOOfxxjfzKHj4tNqe0qS540x7lyGHAM5LrkGHrZekxzpBgv/+aRlLhpjPPJtK7ZXJflKkrOy8Qf2N1bY391JXtL2tCQ/l+Q3l/HnJDlnjPHfm5r9BjeIAKbQ9txsnLA4Z4zxX23vSPJwkpcdzebi+McEnIGHrbcnyVvanpokbZ9/hGVuT/Lutl2WedUyfkqSLy+Xxlya5IRl/D+SHPHs+di4G9ufJLk2yd+MMf5leekvkrzr4HJtX7ni/O/Kxpn8JLlkxXUAtsspSf51ifeXJvnxJN+b5Ny2p7Y9KcmbV9nQGOPfkvx729cvQ46BHJcEPGyxMcb+JNckuXN5S/faIyx2dTYul9m3fEXZwQ+L/k6SX2p7TzaumT941n5fkieWD1a99wjbuyXJ2/LtbxPvSrJz+TDtF5K8Y8Uf4T1J3tl2bzZ+MQIcz/48yYlt92XjWHpPki8nuSob71B+Osl9m9je5Uk+tHyI9WjewYRjrhsn7wAAgBk4Aw8AABPxIVZYI20vz6GvtTzorjGG7zoGnvXaXpmnXg9/6xjjmu2YDxwtl9AAAMBEXEIDAAATEfAAADARAQ/AStpe1faK7Z4HwLoT8AAAMBEBD7DG2l623OzrgbY3LWNntN2zjO9p++Lvso2Ptr2+7efafrHtzy/j37esf1/bB9teuIzvaPtw24+0fajtzW0vaHtX279r+9pluZPb3th2b9vPH1wfYN0JeIA11fblSa5Mcv4Y46wc+orRG5L84RjjFUluTnL9Cpv7wSSvT/IzSd6/jH0jyZvGGK9Ocl6S327b5bWXJLkuySuSvDTJxcv6VyT5tWWZK5N8ZozxmmX9D7Q9+Sh/XIBnDQEPsL7OT/LxMcbjSTLG+Noyfk6Sjy2Pb8pGWH83nxxjHBhjfCHJC5exJnnfcov7Tyc5/bDX/n6M8eAY40CS/Un2jI3vNX4wyY5lmTcm2d32/iR3JHlukqd9NwBgHbiRE8D6apJVbgayyjL/86TtJsklSU5LcvYY43/bPpaNCH/y8gcOe34gh343NclFY4xHVtg/wNpwBh5gfe1J8pa2pyZJ2+cv459L8tbl8SVJ/uoot39Kkq8u8X5ekjM2uf7tSd598LKbtq86ynkAPKsIeIA1NcbYn+SaJHe2fSDJtctLu5Jcvlz6cmkOXRu/WTcn2dn23mz8IfDwJte/OslJSfa1fWh5DrD2unHJIQAAMANn4AEAYCICHgAAJiLgAQBgIgIeAAAmIuABAGAiAh4AACYi4AEAYCICHgAAJvL/A3fPrVjskOk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0" name="AutoShape 4" descr="data:image/png;base64,iVBORw0KGgoAAAANSUhEUgAAAvAAAARxCAYAAABHmrM9AAAABHNCSVQICAgIfAhkiAAAAAlwSFlzAAALEgAACxIB0t1+/AAAADl0RVh0U29mdHdhcmUAbWF0cGxvdGxpYiB2ZXJzaW9uIDIuMi4yLCBodHRwOi8vbWF0cGxvdGxpYi5vcmcvhp/UCwAAIABJREFUeJzs3X+0XWV95/HPI8FGGVSIoctFkNCWRSMxBogYF1rld2Acgz8YoVag1cG2yDidWR3RDvXHYGuXFllU6BqVCLQICCgwLV0KorbILxPJgPywREFItSUlQtEQIfjMH9mkl3BJbmJOLl94vda665797Gef/Zz89Waz7z6t9x4AAKCG50z2AgAAgIkT8AAAUIiABwCAQgQ8AAAUIuABAKAQAQ8AAIUIeAAAKETAAwBAIQIeAAAKEfAAAFDIlMlewNPdi1/84j5z5szJXgYAAM9wS5Ys+dfe+/SNzRPwGzFz5swsXrx4spcBAMAzXGvtBxOZ5xYaAAAoRMADAEAhAh4AAApxDzwAACP16KOPZvny5Vm9evVkL+VpYerUqZkxY0a23XbbzTpewAMAMFLLly/P9ttvn5kzZ6a1NtnLmVS999x///1Zvnx5dtttt816D7fQAAAwUqtXr860adOe9fGeJK21TJs27Rf6vxECHgCAkRPv/+4X/bcQ8AAAlPbAAw/kzDPPnOxlbDUCHgCA0gQ8AAAUctJJJ+V73/te5s6dmyOPPDKXXXbZun1vf/vbc/nll+fss8/OwoULs2DBguyxxx758Ic/vG7OX//1X2fffffN3Llz8+53vzuPPfbYZHyMCRPwAACU9rGPfSy/+qu/mqVLl+Y973lPPve5zyVJHnzwwVx77bU5/PDDkyQ33nhjzjvvvCxdujQXXXRRFi9enNtvvz0XXnhhvvnNb2bp0qXZZpttct55503mx9koj5EEAOAZ43Wve11OOOGE3HffffniF7+Yt7zlLZkyZW3yHnzwwZk2bVqS5M1vfnOuueaaTJkyJUuWLMkrX/nKJMnDDz+cnXbaadLWPxECHgCAZ5R3vOMdOe+883LBBRdk0aJF68bXf/pLay299xx77LH50z/90629zM3mFhoAAErbfvvt89BDD63bPu6443LaaaclSfbcc89141deeWVWrlyZhx9+OJdeemn222+/HHjggbn44otz3333JUlWrlyZH/zgB1v3A2wiV+ABACht2rRp2W+//TJ79uwcdthh+fjHP55Zs2bliCOOeMK817zmNXnHO96RZcuW5Td/8zczb968JMkpp5ySQw45JD//+c+z7bbb5owzzsiuu+46GR9lQgQ8AADlff7zn1/3etWqVbnzzjtz9NFHP2HOTjvtlE996lNPOvZtb3tb3va2t418jVuKW2gAAHjGuOqqq/Lrv/7rOfHEE/PCF75wspczEq7AAwDwjHHQQQflnnvuedL4cccdl+OOO27rL2gEXIEHAIBCBDwAABQi4AEAoBABDwAAhQh4AACe8e6+++7Mnj17wvPvuOOOzJ07N3vttVe+973vjXBlm85TaAAA2Kr2+cNzt+j7Lfn4MVv0/ZLk0ksvzcKFC/PhD394QvN77+m95znPGf31cVfgAQB4VlizZk2OPfbYzJkzJ29961uzatWqLFmyJK973euyzz775NBDD82PfvSjXHHFFTnttNPy2c9+Nvvvv3+S5NRTT83s2bMze/bsnHbaaUnWXtWfNWtWfv/3fz9777137r333nzlK1/Jq1/96uy999458sgj85Of/GSLfw4BDwDAs8J3v/vdHH/88bn55pvzghe8IGeccUZOPPHEXHzxxVmyZEl+53d+J3/0R3+Uww8/PL/7u7+bP/iDP8jXvva1LFmyJJ/73Odyww035Prrr89nPvOZ3HTTTeve85hjjslNN92U7bbbLqecckquuuqqfPvb3868efNy6qmnbvHP4RYaAACeFXbZZZfst99+SZLf+q3fyp/8yZ/kO9/5Tg4++OAkyWOPPZaXvOQlTzrummuuyZve9KZst912SZI3v/nN+Yd/+Ie88Y1vzK677pr58+cnSa6//vrcdttt687xyCOP5NWvfvUW/xwCHgCAZ4XW2hO2t99+++y555657rrrNnhc7/0p9z0e9Y/PO/jgg3P++ef/YgvdCLfQAADwrHDPPfesi/Xzzz8/8+fPz4oVK9aNPfroo7n11lufdNxv/MZv5NJLL82qVavy05/+NF/60pfy2te+9knz5s+fn29+85tZtmxZkmTVqlX5x3/8xy3+OQQ8AADPCrNmzco555yTOXPmZOXKlevuf3/f+96XV7ziFZk7d26uvfbaJx23995757jjjsu+++6bV73qVXnXu96Vvfba60nzpk+fnrPPPjtHH3105syZk/nz5+eOO+7Y4p+jbeh/CZDMmzevL168eLKXAQBQ1u23355Zs2ZN9jKeVsb7N2mtLem9z9vYsa7AAwBAIQIeAAAKEfAAAFCIgAcAgEIEPAAAFCLgAQCgEAEPAMCz1kUXXZRZs2Zl//33z9KlS3PFFVdM9pI2aspkLwAAgGeXez7y8i36fi/941s2+9izzjorZ555Zvbff/+cffbZWbx4cQ4//PAJH79mzZpMmbJ1k1rAAwDwrHDEEUfk3nvvzerVq/Pe9743//zP/5xrrrkmd911Vw4//PBccsklefjhh3PNNdfk/e9/f97whjfkxBNPzC233JI1a9bkQx/6UBYuXJizzz47f/u3f5vVq1fnpz/9aa6++uqt+jkEPAAAzwqLFi3KjjvumIcffjivfOUr841vfCNXX311PvGJT2TevHl5xStekcWLF+dTn/pUkuQDH/hADjjggCxatCgPPPBA9t133xx00EFJkuuuuy4333xzdtxxx63+OQQ8AADPCqeffnq+9KUvJUnuvffe3HnnnRuc/5WvfCWXX355PvGJTyRJVq9enXvuuSdJcvDBB09KvCcCHgCAZ4Gvf/3rueqqq3Ldddfl+c9/fl7/+tdn9erVGzym955LLrkke+yxxxPGb7jhhmy33XajXO4GeQoNAADPeA8++GB22GGHPP/5z88dd9yR66+//klztt9++zz00EPrtg899ND8xV/8RXrvSZKbbrppq613QwQ8AADPeAsWLMiaNWsyZ86cnHzyyZk/f/6T5uy///657bbbMnfu3Fx44YU5+eST8+ijj2bOnDmZPXt2Tj755ElY+ZO1x/+LgvHNmzevL168eLKXAQBQ1u23355Zs2ZN9jKeVsb7N2mtLem9z9vYsa7AAwBAIQIeAAAKEfAAAFCIx0gWsc8fnjvZS+BpZsnHj5nsJQDAhPXe01qb7GU8Lfyif4PqCjwAACM1derU3H///b9wuD4T9N5z//33Z+rUqZv9Hq7AAwAwUjNmzMjy5cuzYsWKyV7K08LUqVMzY8aMzT5ewAMAMFLbbrttdtttt8lexjOGW2gA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MvKAb61t01q7qbX2N8P2bq21G1prd7bWLmytPXcY/6Vhe9mwf+aY93j/MP7d1tqhY8YXDGPLWmsnjRnf5HMAAEAFW+MK/HuT3D5m+8+SfLL3vnuSHyd55zD+ziQ/7r3/WpJPDvPSWntZkqOS7JlkQZIzh/8o2CbJGUkOS/KyJEcPczf5HAAAUMVIA761NiPJf0zy2WG7JTkgycXDlHOSHDG8XjhsZ9h/4DB/YZILeu8/673flWRZkn2Hn2W99+/33h9JckGShZt5DgAAKGHUV+BPS/I/k/x82J6W5IHe+5phe3mSnYfXOye5N0mG/Q8O89eNr3fMU41vzjkAAKCEkQV8a+0NSe7rvS8ZOzzO1L6RfVtqfGPnX6e1dnxrbXFrbfGKFSvGOQQAACbHKK/A75fkja21u7P29pYDsvaK/Itaa1OGOTOS/HB4vTzJLkky7H9hkpVjx9c75qnG/3UzzvEEvfdP997n9d7nTZ8+fXM+OwAAjMTIAr73/v7e+4ze+8ys/SPUq3vvb0/ytSRvHaYdm+Sy4fXlw3aG/Vf33vswftTwBJndkuye5MYk30qy+/DEmecO57h8OGZTzwEAACVM2fiULe59SS5orZ2S5KYkZw3jZyX5q9basqy9Kn5UkvTeb22tfSHJbUnWJDmh9/5YkrTW3pPky0m2SbKo937r5pwDAACq2CoB33v/epKvD6+/n7VPkFl/zuokRz7F8R9N8tFxxq9IcsU445t8DgAAqMA3sQIAQCECHgAAChHwAABQiIAHAIBCBDwAABQi4AEAoBABDwAAhQh4AAAoRMADAEAhAh4AAAoR8AAAUIiABwCAQgQ8AAAUIuABAKAQAQ8AAIUIeAAAKETAAwBAIQIeAAAKEfAAAFCIgAcAgEIEPAAAFCLgAQCgEAEPAACFCHgAAChEwAMAQCECHgAAChHwAABQiIAHAIBCBDwAABQi4AEAoBABDwAAhQh4AAAoRMADAEAhAh4AAAoR8AAAUIiABwCAQgQ8AAAUIuABAKAQAQ8AAIVMmewFAMAo7POH5072EngaWvLxYyZ7CfALcwU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Iwv41trU1tqNrbX/11q7tbX24WF8t9baDa21O1trF7bWnjuM/9KwvWzYP3PMe71/GP9ua+3QMeMLhrFlrbWTxoxv8jkAAKCCUV6B/1mSA3rvr0gyN8mC1tr8JH+W5JO9992T/DjJO4f570zy4977ryX55DAvrbWXJTkqyZ5JFiQ5s7W2TWttmyRnJDksycuSHD3MzaaeAwAAqhhZwPe1fjJsbjv89CQHJLl4GD8nyRHD64XDdob9B7bW2jB+Qe/9Z733u5IsS7Lv8LOs9/793vsjSS5IsnA4ZlPPAQAAJYz0HvjhSvnSJPcluTLJ95I80HtfM0xZnmTn4fXOSe5NkmH/g0mmjR1f75inGp+2GecAAIASRhrwvffHeu9zk8zI2ivms8abNvwe70p434LjGzrHE7TWjm+tLW6tLV6xYsU4hwAAwOTYKk+h6b0/kOTrSeYneVFrbcqwa0aSHw6vlyfZJUmG/S9MsnLs+HrHPNX4v27GOdZf76d77/N67/OmT5++eR8aAABGYJRPoZneWnvR8Pp5SQ5KcnuSryV56zDt2CSXDa8vH7Yz7L+6996H8aOGJ8jslmT3JDcm+VaS3Ycnzjw3a//Q9fLhmE09BwAAlDBl41M220uSnDM8LeY5Sb7Qe/+b1tptSS5orZ2S5KYkZw3zz0ryV621ZVl7VfyoJOm939pa+0KS25KsSXJC7/2xJGmtvSfJl5Nsk2RR7/3W4b3etynnAACAKkYW8L33m5PsNc7497P2fvj1x1cnOfIp3uujST46zvgVSa7YEucAAIAKfBMr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kwgHfWtu1tXbQ8Pp5rbXtR7csAABgPBMK+Nbaf0lycZL/MwzNSHLpqBYFAACMb6JX4E9Isl+Sf0uS3vudSXYa1aIAAIDxTTTgf9Z7f+TxjdbalCR9NEsCAACeykQD/huttQ8keV5r7eAkFyX5v6NbFgAAMJ6JBvxJSVYkuSXJu5NckeR/jWpRAADA+KZMZFLv/edJPjP8AAAAk2RCAd9auyvj3PPee/+VLb4iAADgKU0o4JPMG/N6apIjk+y45ZcDAABsyITuge+93z/m559676clOWDEawMAANYz0Vto9h6z+ZysvSLvm1gBAGArm+gtNH8+5vWaJHcn+c9bfDUAAMAGTfQpNPuPeiEAAMDGTfQWmv++of2991O3zHIAAIAN2ZSn0LwyyeXD9n9K8vdJ7h3FogAAgPFNNOBfnGTv3vtDSdJa+1CSi3rv7xrVwgAAgCeb0GMkk7w0ySNjth9JMnOLrwYAANigiV6B/6skN7bWvpS138j6piTnjmxVAADAuCb6FJqPttb+Lslrh6Hf7r3fNLplAQAA49lgwLfWXtB7/7fW2o5Z++z3u8fs27H3vnK0ywMAAMba2BX4zyd5Q5IlWXvrzOPasP0rI1oXAAAwjg0GfO/9DcPv3bbOcgAAgA2Z6B+xprW2c5Jdxx7Te//7USwKAAAY30S/ifXPkrwtyW1JHhuGe9Z+mRMAALCVTPQK/BFJ9ui9/2yUiwEAADZsol/k9P0k245yIQAAwMZN9Ar8qiRLW2tfTbLuKnzv/b+OZFUAAMC4Jhrwlw8/AADAJJroN7GeM+qFAAAAGzfRp9DclSd+kVOSpPfui5wAAGArmugtNPPGvJ6a5MgkO2755QAAABsyoafQ9N7vH/PzT73305IcMOK1AQAA65noLTR7j9l8TtZekd9+JCsCAACe0kRvofnz/Ps98GuS3J21t9EAAABb0UQD/rAkb0kyc8wxRyX5yAjWBAAAPIWJBvylSR5I8u0kq0e3HAAAYEMmGvAzeu8LRroSAABgoyb0FJok17bWXj7SlQAAABs10Svwr0ly3PCFTj9L0pL03vucka0MAAB4kk35I1YAAGCSTSjge+8/GPVCAACAjZvoPfAAAMDTgIAHAIBCBDwAABQi4AEAoBABDwAAhQh4AAAoRMADAEAhAh4AAAqZ6DexAk8z93zk5ZO9BJ6GXvrHt0z2EgAYMVfgAQCgEAEPAACFCHgAAChEwAMAQCECHgAAChHwAABQiIAHAIBCBDwAABQi4AEAoBABDwAAhQh4AAAoRMADAEAhAh4AAAoR8AAAUIiABwCAQgQ8AAAUIuABAKAQAQ8AAIUIeAAAKETAAwBAIQIeAAAKEfAAAFCIgAcAgEIEPAAAFCLgAQCgEAEPAACFCHgAAChEwAMAQCECHgAACpky2QsAANha7vnIyyd7CTwNvfSPb5nsJWwSV+ABAKAQAQ8AAIUIeAAAKETAAwBAIQIeAAAKEfAAAFCIgAcAgEIEPAAAFCLgAQCgEAEPAACFCHgAAChEwAMAQCEjC/jW2i6tta+11m5vrd3aWnvvML5ja+3K1tqdw+8dhvHWWju9tbastXZza23vMe917DD/ztbasWPG92mt3TIcc3prrW3uOQAAoIJRXoFfk+R/9N5nJZmf5ITW2suSnJTkq7333ZN8ddhOksOS7D78HJ/kL5O1MZ7kg0lelWTfJB98PMiHOcePOW7BML5J5wAAgCpGFvC99x/13r89vH4oye1Jdk6yMMk5w7RzkhwxvF6Y5Ny+1vVJXtRae0mSQ5Nc2Xtf2Xv/cZIrkywY9r2g935d770nOXe999qUcwAAQAlb5R741trMJHsluSHJL/fef5SsjfwkOw3Tdk5y75jDlg9jGxpfPs54NuMcAABQwsgDvrX2H5JckuS/9d7/bUNTxxnrmzG+weVM5JjW2vGttcWttcUrVqzYyFsCAMDWM9KAb61tm7Xxfl7v/YvD8L88ftvK8Pu+YXx5kl3GHD4jyQ83Mj5jnPHNOccT9N4/3Xuf13ufN3369Il/YAAAGLFRPoWmJTkrye2991PH7Lo8yeNPkjk2yWVjxo8ZnhQzP8mDw+0vX05ySGtth+GPVw9J8uVh30OttfnDuY5Z77025RwAAFDClBG+935J3pHkltba0mHsA0k+luQLrbV3JrknyZHDviuSHJ5kWZJVSX47SXrvK1tr/zvJt4Z5H+m9rxxe/16Ss5M8L8nfDT/Z1HMAAEAVIwv43vs1Gf+e8yQ5cJz5PckJT/Fei5IsGmd8cZLZ44zfv6nnAACACnwTKw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GU5RkvAAARJElEQVQ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RhbwrbVFrbX7WmvfGTO2Y2vtytbancPvHYbx1lo7vbW2rLV2c2tt7zHHHDvMv7O1duyY8X1aa7cMx5zeWmubew4AAKhilFfgz06yYL2xk5J8tfe+e5KvDttJcliS3Yef45P8ZbI2xpN8MMmrkuyb5IOPB/kw5/gxxy3YnHMAAEAlIwv43vvfJ1m53vDCJOcMr89JcsSY8XP7WtcneVFr7SVJDk1yZe99Ze/9x0muTLJg2PeC3vt1vfee5Nz13mtTzgEAAGVs7Xvgf7n3/qMkGX7vNIzvnOTeMfOWD2MbGl8+zvjmnAMAAMp4uvwRaxtnrG/G+Oac48kTWzu+tba4tbZ4xYoVG3lbAADYerZ2wP/L47etDL/vG8aXJ9llzLwZSX64kfEZ44xvzjmepPf+6d77vN77vOnTp2/SBwQAgFHa2gF/eZLHnyRzbJLLxowfMzwpZn6SB4fbX76c5JDW2g7DH68ekuTLw76HWmvzh6fPHLPee23KOQAAoIwpo3rj1tr5SV6f5MWtteVZ+zSZjyX5QmvtnUnuSXLkMP2KJIcnWZZkVZLfTpLe+8rW2v9O8q1h3kd674//YezvZe2Tbp6X5O+Gn2zqOQAAoJKRBXzv/ein2HXgOHN7khOe4n0WJVk0zvjiJLPHGb9/U88BAABVPF3+iBUAAJgA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QCgEAEPAACFCHgAAChEwAMAQCECHgAAChHwAABQiIAHAIBCBDwAABQi4AEAoBABDwAAhQh4AAAoRMADAEAhAh4AAAoR8AAAUIiABwCAQgQ8AAAUIuABAKAQAQ8AAIUIeAAAKETAAwBAIQIeAAAKEfAAAFCIgAcAgEIEPAAAFCLgAeD/t3f/MbvWBR3HPx+BZqPCicw1Uk6bNcVNVI4WaRswdLW1yJFmIBT94dzU41z8cRZ/RCOczYWDYTVz5GJYDF3GmovmMZghbIcQDhyDYsaWyzSyWlZmdL798VzHc4Qj3s/Zc3jOl/v12s5239/7+vF9zh/X836u+7rvC2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IuABAGAiAh4AACYi4AEAYCICHgAAJiLgAQBgIgIeAAAmsnYB3/an2j7S9tG2u7d7PgAAsBlrFfBtT0jyoSQ/neTMJL/Y9sztnRUAAKxurQI+yWuTPDrG+OIY45tJ/jjJhds8JwAAWNm6BfzpSf7hsOdfWsYAAGAKJ273BJ5hPcLYeMpC7duTvH15+vW2jxzTWcFROCN5QZLHt3seHGd+/UiHOeAgx06O6Pg5dp6xykLrFvBfSvKiw57/UJJ/fPJCY4wPJ/nwMzUpOBpt7x1j7NzueQDMxLGTZ4N1u4Rmb5IfafvDbb8nyVuT3LbNcwIAgJWt1Rn4McYTbd+V5PYkJyS5cYyxf5unBQAAK1urgE+SMcanknxqu+cBW8BlXgCb59jJ9DrGUz7DCQAAHKfW7Rp4AACYmoAHAICJCHiYQNsdbS8+7PnOttdv4fZ/tu3u7/Da17dqPwDboe0vt73haV5/R9vLjjC+o+1Dx3Z2sHlr9yFW2G5tTxxjPLHJ1XYkuTjJx5JkjHFvknu3ak5jjNviK1WBNTXG+L3tngNshjPwcAy0vaztvrYPtL2p7UfbXtv2L5P8VtuT297Ydm/bz7e9cFlvR9vPtr1v+fcTyybfn+Qn297f9r1tz237Z22f0/axts87bN+Ptn1h29PafmLZx962r3ua+X7r7NRyn4S7l3WuPob/TQBbou0n2/512/3L3dTT9vK2f9v2ziTf8fi3LHtV2yuWx2cvx+67k7zz2M8eNk/AwxZr+/IkVyY5f4xxVpL3LC/9aJILxhi/urz+mTHGa5Kcl+QDbU9O8tUkbxhjvDrJLyQ5eJnM7iSfHWO8cozxwYP7GmMcSPKnSd607PvHkjw2xvhKkuuSfHDZx0VJPrLij3Bdkt9d1vuno/pPAHhm/coY4+wkO5Psant6kt/IRri/IcmZm9jWHyTZNcY4Z+unCVtDwMPWOz/Jx8cYjyfJGONry/itY4z/Wx6/McnutvcnuSPJc5O8OMlJSX6/7YNJbs1qv3RuyUbsJxt3F75leXxBkhuWfdyW5Afafv8K23tdkj9aHt+0wvIA221X2weS3JPkRUkuTXLHGOOfxxjfzKHj4tNqe0qS540x7lyGHAM5LrkGHrZekxzpBgv/+aRlLhpjPPJtK7ZXJflKkrOy8Qf2N1bY391JXtL2tCQ/l+Q3l/HnJDlnjPHfm5r9BjeIAKbQ9txsnLA4Z4zxX23vSPJwkpcdzebi+McEnIGHrbcnyVvanpokbZ9/hGVuT/Lutl2WedUyfkqSLy+Xxlya5IRl/D+SHPHs+di4G9ufJLk2yd+MMf5leekvkrzr4HJtX7ni/O/Kxpn8JLlkxXUAtsspSf51ifeXJvnxJN+b5Ny2p7Y9KcmbV9nQGOPfkvx729cvQ46BHJcEPGyxMcb+JNckuXN5S/faIyx2dTYul9m3fEXZwQ+L/k6SX2p7TzaumT941n5fkieWD1a99wjbuyXJ2/LtbxPvSrJz+TDtF5K8Y8Uf4T1J3tl2bzZ+MQIcz/48yYlt92XjWHpPki8nuSob71B+Osl9m9je5Uk+tHyI9WjewYRjrhsn7wAAgBk4Aw8AABPxIVZYI20vz6GvtTzorjGG7zoGnvXaXpmnXg9/6xjjmu2YDxwtl9AAAMBEXEIDAAATEfAAADARAQ/AStpe1faK7Z4HwLoT8AAAMBEBD7DG2l623OzrgbY3LWNntN2zjO9p++Lvso2Ptr2+7efafrHtzy/j37esf1/bB9teuIzvaPtw24+0fajtzW0vaHtX279r+9pluZPb3th2b9vPH1wfYN0JeIA11fblSa5Mcv4Y46wc+orRG5L84RjjFUluTnL9Cpv7wSSvT/IzSd6/jH0jyZvGGK9Ocl6S327b5bWXJLkuySuSvDTJxcv6VyT5tWWZK5N8ZozxmmX9D7Q9+Sh/XIBnDQEPsL7OT/LxMcbjSTLG+Noyfk6Sjy2Pb8pGWH83nxxjHBhjfCHJC5exJnnfcov7Tyc5/bDX/n6M8eAY40CS/Un2jI3vNX4wyY5lmTcm2d32/iR3JHlukqd9NwBgHbiRE8D6apJVbgayyjL/86TtJsklSU5LcvYY43/bPpaNCH/y8gcOe34gh343NclFY4xHVtg/wNpwBh5gfe1J8pa2pyZJ2+cv459L8tbl8SVJ/uoot39Kkq8u8X5ekjM2uf7tSd598LKbtq86ynkAPKsIeIA1NcbYn+SaJHe2fSDJtctLu5Jcvlz6cmkOXRu/WTcn2dn23mz8IfDwJte/OslJSfa1fWh5DrD2unHJIQAAMANn4AEAYCICHgAAJiLgAQBgIgIeAAAmIuABAGAiAh4AACYi4AEAYCICHgAAJvL/A3fPrVjskOk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7" name="TextBox 6">
            <a:extLst>
              <a:ext uri="{FF2B5EF4-FFF2-40B4-BE49-F238E27FC236}">
                <a16:creationId xmlns:a16="http://schemas.microsoft.com/office/drawing/2014/main" id="{1E80B841-F8EC-244A-8A4C-DB5D04155B4E}"/>
              </a:ext>
            </a:extLst>
          </p:cNvPr>
          <p:cNvSpPr txBox="1"/>
          <p:nvPr/>
        </p:nvSpPr>
        <p:spPr>
          <a:xfrm>
            <a:off x="9902283" y="2252546"/>
            <a:ext cx="2787806" cy="1694986"/>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mj-lt"/>
              <a:ea typeface="+mj-ea"/>
              <a:cs typeface="+mj-cs"/>
              <a:sym typeface="Helvetica Neue"/>
            </a:endParaRPr>
          </a:p>
        </p:txBody>
      </p:sp>
      <p:grpSp>
        <p:nvGrpSpPr>
          <p:cNvPr id="3" name="Group 2">
            <a:extLst>
              <a:ext uri="{FF2B5EF4-FFF2-40B4-BE49-F238E27FC236}">
                <a16:creationId xmlns:a16="http://schemas.microsoft.com/office/drawing/2014/main" id="{C946F037-2812-F944-83BC-23E1C777FC64}"/>
              </a:ext>
            </a:extLst>
          </p:cNvPr>
          <p:cNvGrpSpPr/>
          <p:nvPr/>
        </p:nvGrpSpPr>
        <p:grpSpPr>
          <a:xfrm>
            <a:off x="7367570" y="2544915"/>
            <a:ext cx="16576950" cy="6129046"/>
            <a:chOff x="3836019" y="3029780"/>
            <a:chExt cx="16232579" cy="5748034"/>
          </a:xfrm>
        </p:grpSpPr>
        <p:pic>
          <p:nvPicPr>
            <p:cNvPr id="4101" name="Picture 5"/>
            <p:cNvPicPr>
              <a:picLocks noChangeAspect="1" noChangeArrowheads="1"/>
            </p:cNvPicPr>
            <p:nvPr/>
          </p:nvPicPr>
          <p:blipFill>
            <a:blip r:embed="rId3" cstate="print"/>
            <a:srcRect/>
            <a:stretch>
              <a:fillRect/>
            </a:stretch>
          </p:blipFill>
          <p:spPr bwMode="auto">
            <a:xfrm>
              <a:off x="3836019" y="3029780"/>
              <a:ext cx="16232579" cy="5748034"/>
            </a:xfrm>
            <a:prstGeom prst="rect">
              <a:avLst/>
            </a:prstGeom>
            <a:noFill/>
            <a:ln w="9525">
              <a:noFill/>
              <a:miter lim="800000"/>
              <a:headEnd/>
              <a:tailEnd/>
            </a:ln>
          </p:spPr>
        </p:pic>
        <p:sp>
          <p:nvSpPr>
            <p:cNvPr id="6" name="TextBox 5">
              <a:extLst>
                <a:ext uri="{FF2B5EF4-FFF2-40B4-BE49-F238E27FC236}">
                  <a16:creationId xmlns:a16="http://schemas.microsoft.com/office/drawing/2014/main" id="{DE9AA5C6-AD2C-9848-9B36-88FA0D74CBE5}"/>
                </a:ext>
              </a:extLst>
            </p:cNvPr>
            <p:cNvSpPr txBox="1"/>
            <p:nvPr/>
          </p:nvSpPr>
          <p:spPr>
            <a:xfrm>
              <a:off x="9841059" y="3190871"/>
              <a:ext cx="3010830" cy="57144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600" b="1" i="0" u="none" strike="noStrike" cap="none" spc="0" normalizeH="0" baseline="0" dirty="0" err="1">
                  <a:ln>
                    <a:noFill/>
                  </a:ln>
                  <a:solidFill>
                    <a:srgbClr val="000000"/>
                  </a:solidFill>
                  <a:effectLst/>
                  <a:uFillTx/>
                  <a:latin typeface="+mj-lt"/>
                  <a:ea typeface="+mj-ea"/>
                  <a:cs typeface="+mj-cs"/>
                  <a:sym typeface="Helvetica Neue"/>
                </a:rPr>
                <a:t>MaxLen</a:t>
              </a:r>
              <a:r>
                <a:rPr kumimoji="0" lang="en-US" altLang="zh-CN" sz="3600" b="1" i="0" u="none" strike="noStrike" cap="none" spc="0" normalizeH="0" baseline="0" dirty="0">
                  <a:ln>
                    <a:noFill/>
                  </a:ln>
                  <a:solidFill>
                    <a:srgbClr val="000000"/>
                  </a:solidFill>
                  <a:effectLst/>
                  <a:uFillTx/>
                  <a:latin typeface="+mj-lt"/>
                  <a:ea typeface="+mj-ea"/>
                  <a:cs typeface="+mj-cs"/>
                  <a:sym typeface="Helvetica Neue"/>
                </a:rPr>
                <a:t>=200</a:t>
              </a:r>
              <a:endParaRPr kumimoji="0" lang="en-US" sz="3600" b="1" i="0" u="none" strike="noStrike" cap="none" spc="0" normalizeH="0" baseline="0" dirty="0">
                <a:ln>
                  <a:noFill/>
                </a:ln>
                <a:solidFill>
                  <a:srgbClr val="000000"/>
                </a:solidFill>
                <a:effectLst/>
                <a:uFillTx/>
                <a:latin typeface="+mj-lt"/>
                <a:ea typeface="+mj-ea"/>
                <a:cs typeface="+mj-cs"/>
                <a:sym typeface="Helvetica Neue"/>
              </a:endParaRPr>
            </a:p>
          </p:txBody>
        </p:sp>
        <p:sp>
          <p:nvSpPr>
            <p:cNvPr id="2" name="TextBox 1">
              <a:extLst>
                <a:ext uri="{FF2B5EF4-FFF2-40B4-BE49-F238E27FC236}">
                  <a16:creationId xmlns:a16="http://schemas.microsoft.com/office/drawing/2014/main" id="{17E2031B-C97A-0F41-B55A-396ADCBE50CD}"/>
                </a:ext>
              </a:extLst>
            </p:cNvPr>
            <p:cNvSpPr txBox="1"/>
            <p:nvPr/>
          </p:nvSpPr>
          <p:spPr>
            <a:xfrm>
              <a:off x="13651102" y="3029780"/>
              <a:ext cx="1278350" cy="1083562"/>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mj-lt"/>
                <a:ea typeface="+mj-ea"/>
                <a:cs typeface="+mj-cs"/>
                <a:sym typeface="Helvetica Neue"/>
              </a:endParaRPr>
            </a:p>
          </p:txBody>
        </p:sp>
        <p:pic>
          <p:nvPicPr>
            <p:cNvPr id="9" name="Picture 5">
              <a:extLst>
                <a:ext uri="{FF2B5EF4-FFF2-40B4-BE49-F238E27FC236}">
                  <a16:creationId xmlns:a16="http://schemas.microsoft.com/office/drawing/2014/main" id="{2257190E-EBFF-224A-80E0-9790995388C4}"/>
                </a:ext>
              </a:extLst>
            </p:cNvPr>
            <p:cNvPicPr>
              <a:picLocks noChangeAspect="1" noChangeArrowheads="1"/>
            </p:cNvPicPr>
            <p:nvPr/>
          </p:nvPicPr>
          <p:blipFill rotWithShape="1">
            <a:blip r:embed="rId3" cstate="print"/>
            <a:srcRect l="59182" t="6025" r="32209" b="81068"/>
            <a:stretch/>
          </p:blipFill>
          <p:spPr bwMode="auto">
            <a:xfrm>
              <a:off x="12862619" y="3332967"/>
              <a:ext cx="1397480" cy="741872"/>
            </a:xfrm>
            <a:prstGeom prst="rect">
              <a:avLst/>
            </a:prstGeom>
            <a:noFill/>
            <a:ln w="9525">
              <a:noFill/>
              <a:miter lim="800000"/>
              <a:headEnd/>
              <a:tailEnd/>
            </a:ln>
          </p:spPr>
        </p:pic>
      </p:grpSp>
      <p:sp>
        <p:nvSpPr>
          <p:cNvPr id="11" name="TextBox 10"/>
          <p:cNvSpPr txBox="1"/>
          <p:nvPr/>
        </p:nvSpPr>
        <p:spPr>
          <a:xfrm>
            <a:off x="10434823" y="9179744"/>
            <a:ext cx="10442444" cy="36067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571500" indent="-571500" algn="l">
              <a:lnSpc>
                <a:spcPct val="125000"/>
              </a:lnSpc>
              <a:buFont typeface="Courier New" panose="02070309020205020404" pitchFamily="49" charset="0"/>
              <a:buChar char="o"/>
            </a:pPr>
            <a:r>
              <a:rPr lang="zh-CN" altLang="en-US" sz="3600" dirty="0">
                <a:solidFill>
                  <a:schemeClr val="tx1"/>
                </a:solidFill>
              </a:rPr>
              <a:t>序列</a:t>
            </a:r>
            <a:r>
              <a:rPr lang="en-US" altLang="zh-CN" sz="3600" dirty="0">
                <a:solidFill>
                  <a:schemeClr val="tx1"/>
                </a:solidFill>
              </a:rPr>
              <a:t>Max</a:t>
            </a:r>
            <a:r>
              <a:rPr lang="zh-CN" altLang="en-US" sz="3600" dirty="0">
                <a:solidFill>
                  <a:schemeClr val="tx1"/>
                </a:solidFill>
              </a:rPr>
              <a:t> </a:t>
            </a:r>
            <a:r>
              <a:rPr lang="en-US" altLang="zh-CN" sz="3600" dirty="0">
                <a:solidFill>
                  <a:schemeClr val="tx1"/>
                </a:solidFill>
              </a:rPr>
              <a:t>Len=200</a:t>
            </a:r>
            <a:r>
              <a:rPr lang="zh-CN" altLang="en-US" sz="3600" dirty="0">
                <a:solidFill>
                  <a:schemeClr val="tx1"/>
                </a:solidFill>
              </a:rPr>
              <a:t>  </a:t>
            </a:r>
            <a:endParaRPr lang="en-US" altLang="zh-CN" sz="3600" dirty="0">
              <a:solidFill>
                <a:schemeClr val="tx1"/>
              </a:solidFill>
            </a:endParaRPr>
          </a:p>
          <a:p>
            <a:pPr marL="571500" indent="-571500" algn="l">
              <a:lnSpc>
                <a:spcPct val="125000"/>
              </a:lnSpc>
              <a:buFont typeface="Courier New" panose="02070309020205020404" pitchFamily="49" charset="0"/>
              <a:buChar char="o"/>
            </a:pPr>
            <a:r>
              <a:rPr lang="en-US" altLang="zh-CN" sz="3600" dirty="0">
                <a:solidFill>
                  <a:schemeClr val="tx1"/>
                </a:solidFill>
              </a:rPr>
              <a:t>Padding</a:t>
            </a:r>
            <a:r>
              <a:rPr lang="zh-CN" altLang="en-US" sz="3600" dirty="0">
                <a:solidFill>
                  <a:schemeClr val="tx1"/>
                </a:solidFill>
              </a:rPr>
              <a:t> </a:t>
            </a:r>
            <a:r>
              <a:rPr lang="en-US" altLang="zh-CN" sz="3600" dirty="0">
                <a:solidFill>
                  <a:schemeClr val="tx1"/>
                </a:solidFill>
              </a:rPr>
              <a:t>&amp;</a:t>
            </a:r>
            <a:r>
              <a:rPr lang="zh-CN" altLang="en-US" sz="3600" dirty="0">
                <a:solidFill>
                  <a:schemeClr val="tx1"/>
                </a:solidFill>
              </a:rPr>
              <a:t> </a:t>
            </a:r>
            <a:r>
              <a:rPr lang="en-US" altLang="zh-CN" sz="3600" dirty="0">
                <a:solidFill>
                  <a:schemeClr val="tx1"/>
                </a:solidFill>
              </a:rPr>
              <a:t>Truncating:</a:t>
            </a:r>
            <a:r>
              <a:rPr lang="zh-CN" altLang="en-US" sz="3600" dirty="0">
                <a:solidFill>
                  <a:schemeClr val="tx1"/>
                </a:solidFill>
              </a:rPr>
              <a:t> </a:t>
            </a:r>
            <a:r>
              <a:rPr lang="en-US" altLang="zh-CN" sz="3600" dirty="0">
                <a:solidFill>
                  <a:schemeClr val="tx1"/>
                </a:solidFill>
              </a:rPr>
              <a:t>Pre</a:t>
            </a:r>
            <a:endParaRPr kumimoji="0" lang="en-US" altLang="zh-CN" sz="3600" i="0" u="none" strike="noStrike" cap="none" spc="0" normalizeH="0" baseline="0" dirty="0">
              <a:ln>
                <a:noFill/>
              </a:ln>
              <a:solidFill>
                <a:schemeClr val="tx1"/>
              </a:solidFill>
              <a:effectLst/>
              <a:uFillTx/>
              <a:latin typeface="+mj-lt"/>
              <a:ea typeface="+mj-ea"/>
              <a:cs typeface="+mj-cs"/>
              <a:sym typeface="Helvetica Neue"/>
            </a:endParaRPr>
          </a:p>
          <a:p>
            <a:pPr marL="571500" marR="0" indent="-571500" algn="l" defTabSz="821529" rtl="0" fontAlgn="auto" latinLnBrk="0" hangingPunct="0">
              <a:lnSpc>
                <a:spcPct val="125000"/>
              </a:lnSpc>
              <a:spcBef>
                <a:spcPts val="0"/>
              </a:spcBef>
              <a:spcAft>
                <a:spcPts val="0"/>
              </a:spcAft>
              <a:buClrTx/>
              <a:buSzTx/>
              <a:buFont typeface="Courier New" panose="02070309020205020404" pitchFamily="49" charset="0"/>
              <a:buChar char="o"/>
              <a:tabLst/>
            </a:pPr>
            <a:r>
              <a:rPr lang="zh-CN" altLang="en-US" sz="3600" dirty="0">
                <a:solidFill>
                  <a:schemeClr val="tx1"/>
                </a:solidFill>
              </a:rPr>
              <a:t>优先保留同一天内点击次数较多的广告素材</a:t>
            </a:r>
            <a:endParaRPr lang="en-US" altLang="zh-CN" sz="3600" dirty="0">
              <a:solidFill>
                <a:schemeClr val="tx1"/>
              </a:solidFill>
            </a:endParaRPr>
          </a:p>
          <a:p>
            <a:pPr marL="571500" indent="-571500" algn="l">
              <a:lnSpc>
                <a:spcPct val="125000"/>
              </a:lnSpc>
              <a:buFont typeface="Courier New" panose="02070309020205020404" pitchFamily="49" charset="0"/>
              <a:buChar char="o"/>
            </a:pPr>
            <a:r>
              <a:rPr lang="zh-CN" altLang="en-US" sz="3600" dirty="0">
                <a:solidFill>
                  <a:schemeClr val="tx1"/>
                </a:solidFill>
              </a:rPr>
              <a:t>序列增强</a:t>
            </a:r>
            <a:r>
              <a:rPr lang="en-US" altLang="zh-CN" sz="3600" dirty="0">
                <a:solidFill>
                  <a:schemeClr val="tx1"/>
                </a:solidFill>
              </a:rPr>
              <a:t>1</a:t>
            </a:r>
            <a:r>
              <a:rPr lang="zh-CN" altLang="en-US" sz="3600" dirty="0">
                <a:solidFill>
                  <a:schemeClr val="tx1"/>
                </a:solidFill>
              </a:rPr>
              <a:t>：</a:t>
            </a:r>
            <a:r>
              <a:rPr lang="en-US" altLang="zh-CN" sz="3600" dirty="0">
                <a:solidFill>
                  <a:schemeClr val="tx1"/>
                </a:solidFill>
              </a:rPr>
              <a:t>Shuffle+</a:t>
            </a:r>
            <a:r>
              <a:rPr lang="zh-CN" altLang="en-US" sz="3600" dirty="0">
                <a:solidFill>
                  <a:schemeClr val="tx1"/>
                </a:solidFill>
              </a:rPr>
              <a:t>逆序</a:t>
            </a:r>
            <a:r>
              <a:rPr lang="en-US" altLang="zh-CN" sz="3600" dirty="0">
                <a:solidFill>
                  <a:schemeClr val="tx1"/>
                </a:solidFill>
              </a:rPr>
              <a:t>+</a:t>
            </a:r>
            <a:r>
              <a:rPr lang="zh-CN" altLang="en-US" sz="3600" dirty="0">
                <a:solidFill>
                  <a:schemeClr val="tx1"/>
                </a:solidFill>
              </a:rPr>
              <a:t>截断</a:t>
            </a:r>
            <a:r>
              <a:rPr lang="en-US" altLang="zh-CN" sz="3600" dirty="0">
                <a:solidFill>
                  <a:schemeClr val="tx1"/>
                </a:solidFill>
              </a:rPr>
              <a:t>+Skip</a:t>
            </a:r>
          </a:p>
          <a:p>
            <a:pPr marL="571500" indent="-571500" algn="l">
              <a:lnSpc>
                <a:spcPct val="125000"/>
              </a:lnSpc>
              <a:buFont typeface="Courier New" panose="02070309020205020404" pitchFamily="49" charset="0"/>
              <a:buChar char="o"/>
            </a:pPr>
            <a:r>
              <a:rPr lang="zh-CN" altLang="en-US" sz="3600" dirty="0">
                <a:solidFill>
                  <a:schemeClr val="tx1"/>
                </a:solidFill>
              </a:rPr>
              <a:t>序列增强</a:t>
            </a:r>
            <a:r>
              <a:rPr lang="en-US" altLang="zh-CN" sz="3600" dirty="0">
                <a:solidFill>
                  <a:schemeClr val="tx1"/>
                </a:solidFill>
              </a:rPr>
              <a:t>2</a:t>
            </a:r>
            <a:r>
              <a:rPr lang="zh-CN" altLang="en-US" sz="3600" dirty="0">
                <a:solidFill>
                  <a:schemeClr val="tx1"/>
                </a:solidFill>
              </a:rPr>
              <a:t>：</a:t>
            </a:r>
            <a:r>
              <a:rPr lang="en-US" altLang="zh-CN" sz="3600" dirty="0">
                <a:solidFill>
                  <a:schemeClr val="tx1"/>
                </a:solidFill>
              </a:rPr>
              <a:t>TF-IDF</a:t>
            </a:r>
            <a:r>
              <a:rPr lang="zh-CN" altLang="en-US" sz="3600" dirty="0">
                <a:solidFill>
                  <a:schemeClr val="tx1"/>
                </a:solidFill>
              </a:rPr>
              <a:t>低的随机</a:t>
            </a:r>
            <a:r>
              <a:rPr lang="en-US" altLang="zh-CN" sz="3600" dirty="0">
                <a:solidFill>
                  <a:schemeClr val="tx1"/>
                </a:solidFill>
              </a:rPr>
              <a:t>drop</a:t>
            </a:r>
          </a:p>
        </p:txBody>
      </p:sp>
      <p:pic>
        <p:nvPicPr>
          <p:cNvPr id="12" name="Picture 11">
            <a:extLst>
              <a:ext uri="{FF2B5EF4-FFF2-40B4-BE49-F238E27FC236}">
                <a16:creationId xmlns:a16="http://schemas.microsoft.com/office/drawing/2014/main" id="{9956AB9F-3ADA-E641-A95A-0C1E2DB42ECD}"/>
              </a:ext>
            </a:extLst>
          </p:cNvPr>
          <p:cNvPicPr>
            <a:picLocks noChangeAspect="1"/>
          </p:cNvPicPr>
          <p:nvPr/>
        </p:nvPicPr>
        <p:blipFill rotWithShape="1">
          <a:blip r:embed="rId4" cstate="print"/>
          <a:srcRect l="15755" r="5710"/>
          <a:stretch/>
        </p:blipFill>
        <p:spPr>
          <a:xfrm>
            <a:off x="503202" y="2544915"/>
            <a:ext cx="6715410" cy="7418064"/>
          </a:xfrm>
          <a:prstGeom prst="rect">
            <a:avLst/>
          </a:prstGeom>
        </p:spPr>
      </p:pic>
      <p:sp>
        <p:nvSpPr>
          <p:cNvPr id="5" name="Rectangle 4">
            <a:extLst>
              <a:ext uri="{FF2B5EF4-FFF2-40B4-BE49-F238E27FC236}">
                <a16:creationId xmlns:a16="http://schemas.microsoft.com/office/drawing/2014/main" id="{5FF7670B-BD3F-9947-BF2D-E585FA9B775E}"/>
              </a:ext>
            </a:extLst>
          </p:cNvPr>
          <p:cNvSpPr/>
          <p:nvPr/>
        </p:nvSpPr>
        <p:spPr>
          <a:xfrm>
            <a:off x="338148" y="9933337"/>
            <a:ext cx="7045518" cy="644022"/>
          </a:xfrm>
          <a:prstGeom prst="rect">
            <a:avLst/>
          </a:prstGeom>
        </p:spPr>
        <p:txBody>
          <a:bodyPr wrap="none">
            <a:spAutoFit/>
          </a:bodyPr>
          <a:lstStyle/>
          <a:p>
            <a:pPr algn="l">
              <a:lnSpc>
                <a:spcPct val="125000"/>
              </a:lnSpc>
            </a:pPr>
            <a:r>
              <a:rPr lang="en-US" altLang="zh-CN" dirty="0">
                <a:solidFill>
                  <a:schemeClr val="tx1"/>
                </a:solidFill>
              </a:rPr>
              <a:t>[</a:t>
            </a:r>
            <a:r>
              <a:rPr lang="zh-CN" altLang="en-US" dirty="0">
                <a:solidFill>
                  <a:schemeClr val="tx1"/>
                </a:solidFill>
              </a:rPr>
              <a:t> </a:t>
            </a:r>
            <a:r>
              <a:rPr lang="en-US" altLang="zh-CN" dirty="0">
                <a:solidFill>
                  <a:schemeClr val="tx1"/>
                </a:solidFill>
              </a:rPr>
              <a:t>99%:157</a:t>
            </a:r>
            <a:r>
              <a:rPr lang="zh-CN" altLang="en-US" dirty="0">
                <a:solidFill>
                  <a:schemeClr val="tx1"/>
                </a:solidFill>
              </a:rPr>
              <a:t>  </a:t>
            </a:r>
            <a:r>
              <a:rPr lang="en-US" altLang="zh-CN" dirty="0">
                <a:solidFill>
                  <a:schemeClr val="tx1"/>
                </a:solidFill>
              </a:rPr>
              <a:t>|</a:t>
            </a:r>
            <a:r>
              <a:rPr lang="zh-CN" altLang="en-US" dirty="0">
                <a:solidFill>
                  <a:schemeClr val="tx1"/>
                </a:solidFill>
              </a:rPr>
              <a:t> </a:t>
            </a:r>
            <a:r>
              <a:rPr lang="en-US" altLang="zh-CN" dirty="0">
                <a:solidFill>
                  <a:schemeClr val="tx1"/>
                </a:solidFill>
              </a:rPr>
              <a:t>99.5%:192</a:t>
            </a:r>
            <a:r>
              <a:rPr lang="zh-CN" altLang="en-US" dirty="0">
                <a:solidFill>
                  <a:schemeClr val="tx1"/>
                </a:solidFill>
              </a:rPr>
              <a:t> </a:t>
            </a:r>
            <a:r>
              <a:rPr lang="en-US" altLang="zh-CN" dirty="0">
                <a:solidFill>
                  <a:schemeClr val="tx1"/>
                </a:solidFill>
              </a:rPr>
              <a:t>|</a:t>
            </a:r>
            <a:r>
              <a:rPr lang="zh-CN" altLang="en-US" dirty="0">
                <a:solidFill>
                  <a:schemeClr val="tx1"/>
                </a:solidFill>
              </a:rPr>
              <a:t> </a:t>
            </a:r>
            <a:r>
              <a:rPr lang="en-US" altLang="zh-CN" dirty="0">
                <a:solidFill>
                  <a:schemeClr val="tx1"/>
                </a:solidFill>
              </a:rPr>
              <a:t>99.9%:294</a:t>
            </a:r>
            <a:r>
              <a:rPr lang="zh-CN" altLang="en-US" dirty="0">
                <a:solidFill>
                  <a:schemeClr val="tx1"/>
                </a:solidFill>
              </a:rPr>
              <a:t> </a:t>
            </a:r>
            <a:r>
              <a:rPr lang="en-US" altLang="zh-CN" dirty="0">
                <a:solidFill>
                  <a:schemeClr val="tx1"/>
                </a:solidFill>
              </a:rPr>
              <a:t>]</a:t>
            </a:r>
          </a:p>
        </p:txBody>
      </p:sp>
    </p:spTree>
    <p:extLst>
      <p:ext uri="{BB962C8B-B14F-4D97-AF65-F5344CB8AC3E}">
        <p14:creationId xmlns:p14="http://schemas.microsoft.com/office/powerpoint/2010/main" val="336682344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660D9B-7F5C-194D-9BB6-5B43A29CD374}"/>
              </a:ext>
            </a:extLst>
          </p:cNvPr>
          <p:cNvPicPr>
            <a:picLocks noChangeAspect="1"/>
          </p:cNvPicPr>
          <p:nvPr/>
        </p:nvPicPr>
        <p:blipFill rotWithShape="1">
          <a:blip r:embed="rId3" cstate="print"/>
          <a:srcRect t="12023" b="10069"/>
          <a:stretch/>
        </p:blipFill>
        <p:spPr>
          <a:xfrm>
            <a:off x="1811982" y="1860415"/>
            <a:ext cx="20118351" cy="4416344"/>
          </a:xfrm>
          <a:prstGeom prst="rect">
            <a:avLst/>
          </a:prstGeom>
        </p:spPr>
      </p:pic>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特征工程</a:t>
            </a:r>
            <a:r>
              <a:rPr kumimoji="1" lang="en-US" altLang="zh-CN" sz="3600" dirty="0">
                <a:solidFill>
                  <a:schemeClr val="tx1"/>
                </a:solidFill>
                <a:latin typeface="TTTGB Medium" panose="020C06030202040F0204" pitchFamily="34" charset="-122"/>
                <a:ea typeface="TTTGB Medium" panose="020C06030202040F0204" pitchFamily="34" charset="-122"/>
              </a:rPr>
              <a:t>-Embedding</a:t>
            </a:r>
            <a:endParaRPr sz="3600" dirty="0">
              <a:solidFill>
                <a:schemeClr val="tx1"/>
              </a:solidFill>
            </a:endParaRPr>
          </a:p>
        </p:txBody>
      </p:sp>
      <p:pic>
        <p:nvPicPr>
          <p:cNvPr id="5" name="Picture 4">
            <a:extLst>
              <a:ext uri="{FF2B5EF4-FFF2-40B4-BE49-F238E27FC236}">
                <a16:creationId xmlns:a16="http://schemas.microsoft.com/office/drawing/2014/main" id="{0ECE3851-212F-E242-8453-C9519FEF4057}"/>
              </a:ext>
            </a:extLst>
          </p:cNvPr>
          <p:cNvPicPr>
            <a:picLocks noChangeAspect="1"/>
          </p:cNvPicPr>
          <p:nvPr/>
        </p:nvPicPr>
        <p:blipFill rotWithShape="1">
          <a:blip r:embed="rId4" cstate="print"/>
          <a:srcRect t="5213" b="6403"/>
          <a:stretch/>
        </p:blipFill>
        <p:spPr>
          <a:xfrm>
            <a:off x="7759420" y="6175863"/>
            <a:ext cx="16389660" cy="7157677"/>
          </a:xfrm>
          <a:prstGeom prst="rect">
            <a:avLst/>
          </a:prstGeom>
        </p:spPr>
      </p:pic>
      <p:pic>
        <p:nvPicPr>
          <p:cNvPr id="2" name="Picture 1">
            <a:extLst>
              <a:ext uri="{FF2B5EF4-FFF2-40B4-BE49-F238E27FC236}">
                <a16:creationId xmlns:a16="http://schemas.microsoft.com/office/drawing/2014/main" id="{84CCA6CE-D01D-E34C-B5F5-131C3CC9EB30}"/>
              </a:ext>
            </a:extLst>
          </p:cNvPr>
          <p:cNvPicPr>
            <a:picLocks noChangeAspect="1"/>
          </p:cNvPicPr>
          <p:nvPr/>
        </p:nvPicPr>
        <p:blipFill rotWithShape="1">
          <a:blip r:embed="rId5" cstate="print"/>
          <a:srcRect l="11608" t="1" r="23547" b="6754"/>
          <a:stretch/>
        </p:blipFill>
        <p:spPr>
          <a:xfrm>
            <a:off x="306738" y="6178874"/>
            <a:ext cx="7640860" cy="7154666"/>
          </a:xfrm>
          <a:prstGeom prst="rect">
            <a:avLst/>
          </a:prstGeom>
        </p:spPr>
      </p:pic>
      <p:sp>
        <p:nvSpPr>
          <p:cNvPr id="7" name="Rectangle 6">
            <a:extLst>
              <a:ext uri="{FF2B5EF4-FFF2-40B4-BE49-F238E27FC236}">
                <a16:creationId xmlns:a16="http://schemas.microsoft.com/office/drawing/2014/main" id="{D78F5F0E-8363-C74E-8127-563CCFB340F1}"/>
              </a:ext>
            </a:extLst>
          </p:cNvPr>
          <p:cNvSpPr/>
          <p:nvPr/>
        </p:nvSpPr>
        <p:spPr>
          <a:xfrm>
            <a:off x="19571130" y="13333713"/>
            <a:ext cx="4709944" cy="338554"/>
          </a:xfrm>
          <a:prstGeom prst="rect">
            <a:avLst/>
          </a:prstGeom>
          <a:noFill/>
        </p:spPr>
        <p:txBody>
          <a:bodyPr wrap="none">
            <a:spAutoFit/>
          </a:bodyPr>
          <a:lstStyle/>
          <a:p>
            <a:r>
              <a:rPr lang="en-US" sz="1600" dirty="0">
                <a:solidFill>
                  <a:srgbClr val="03A2FF"/>
                </a:solidFill>
                <a:hlinkClick r:id="rId6">
                  <a:extLst>
                    <a:ext uri="{A12FA001-AC4F-418D-AE19-62706E023703}">
                      <ahyp:hlinkClr xmlns:ahyp="http://schemas.microsoft.com/office/drawing/2018/hyperlinkcolor" val="tx"/>
                    </a:ext>
                  </a:extLst>
                </a:hlinkClick>
              </a:rPr>
              <a:t>https://dl.acm.org/doi/10.1145/3219819.3219869</a:t>
            </a:r>
            <a:endParaRPr lang="en-US" sz="1600" dirty="0">
              <a:solidFill>
                <a:srgbClr val="03A2FF"/>
              </a:solidFill>
            </a:endParaRPr>
          </a:p>
        </p:txBody>
      </p:sp>
    </p:spTree>
    <p:extLst>
      <p:ext uri="{BB962C8B-B14F-4D97-AF65-F5344CB8AC3E}">
        <p14:creationId xmlns:p14="http://schemas.microsoft.com/office/powerpoint/2010/main" val="236875940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1 内容标题">
            <a:extLst>
              <a:ext uri="{FF2B5EF4-FFF2-40B4-BE49-F238E27FC236}">
                <a16:creationId xmlns:a16="http://schemas.microsoft.com/office/drawing/2014/main" id="{33FC96D8-535C-554B-8FE7-0CAECEA8F67D}"/>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特征工程</a:t>
            </a:r>
            <a:r>
              <a:rPr kumimoji="1" lang="en-US" altLang="zh-CN" sz="3600" dirty="0">
                <a:solidFill>
                  <a:schemeClr val="tx1"/>
                </a:solidFill>
                <a:latin typeface="TTTGB Medium" panose="020C06030202040F0204" pitchFamily="34" charset="-122"/>
                <a:ea typeface="TTTGB Medium" panose="020C06030202040F0204" pitchFamily="34" charset="-122"/>
              </a:rPr>
              <a:t>-Embedding</a:t>
            </a:r>
            <a:endParaRPr sz="3600" dirty="0">
              <a:solidFill>
                <a:schemeClr val="tx1"/>
              </a:solidFill>
            </a:endParaRPr>
          </a:p>
        </p:txBody>
      </p:sp>
      <p:pic>
        <p:nvPicPr>
          <p:cNvPr id="5" name="Picture 2">
            <a:extLst>
              <a:ext uri="{FF2B5EF4-FFF2-40B4-BE49-F238E27FC236}">
                <a16:creationId xmlns:a16="http://schemas.microsoft.com/office/drawing/2014/main" id="{6BCDFD05-6A86-854B-83FA-2A69FF185E50}"/>
              </a:ext>
            </a:extLst>
          </p:cNvPr>
          <p:cNvPicPr>
            <a:picLocks noChangeAspect="1" noChangeArrowheads="1"/>
          </p:cNvPicPr>
          <p:nvPr/>
        </p:nvPicPr>
        <p:blipFill rotWithShape="1">
          <a:blip r:embed="rId3" cstate="print"/>
          <a:srcRect t="24346"/>
          <a:stretch/>
        </p:blipFill>
        <p:spPr bwMode="auto">
          <a:xfrm>
            <a:off x="1074821" y="3021496"/>
            <a:ext cx="14101886" cy="5732584"/>
          </a:xfrm>
          <a:prstGeom prst="rect">
            <a:avLst/>
          </a:prstGeom>
          <a:noFill/>
          <a:ln w="9525">
            <a:noFill/>
            <a:miter lim="800000"/>
            <a:headEnd/>
            <a:tailEnd/>
          </a:ln>
        </p:spPr>
      </p:pic>
      <p:sp>
        <p:nvSpPr>
          <p:cNvPr id="6" name="Rectangle 5">
            <a:extLst>
              <a:ext uri="{FF2B5EF4-FFF2-40B4-BE49-F238E27FC236}">
                <a16:creationId xmlns:a16="http://schemas.microsoft.com/office/drawing/2014/main" id="{4B062271-55CD-F245-BCCF-919B34885C66}"/>
              </a:ext>
            </a:extLst>
          </p:cNvPr>
          <p:cNvSpPr/>
          <p:nvPr/>
        </p:nvSpPr>
        <p:spPr>
          <a:xfrm>
            <a:off x="16389245" y="4766629"/>
            <a:ext cx="7137058" cy="3595023"/>
          </a:xfrm>
          <a:prstGeom prst="rect">
            <a:avLst/>
          </a:prstGeom>
        </p:spPr>
        <p:txBody>
          <a:bodyPr wrap="square">
            <a:spAutoFit/>
          </a:bodyPr>
          <a:lstStyle/>
          <a:p>
            <a:pPr algn="l"/>
            <a:r>
              <a:rPr lang="zh-CN" altLang="en-US" sz="3600" b="1" dirty="0">
                <a:solidFill>
                  <a:schemeClr val="tx1"/>
                </a:solidFill>
              </a:rPr>
              <a:t>差异化预训练序列构建</a:t>
            </a:r>
            <a:endParaRPr lang="en-US" altLang="zh-CN" sz="3600" b="1" dirty="0">
              <a:solidFill>
                <a:schemeClr val="tx1"/>
              </a:solidFill>
            </a:endParaRPr>
          </a:p>
          <a:p>
            <a:pPr algn="l"/>
            <a:endParaRPr lang="en-US" altLang="zh-CN" sz="3600" b="1" dirty="0">
              <a:solidFill>
                <a:schemeClr val="tx1"/>
              </a:solidFill>
            </a:endParaRPr>
          </a:p>
          <a:p>
            <a:pPr marL="571500" indent="-571500" algn="l">
              <a:lnSpc>
                <a:spcPct val="125000"/>
              </a:lnSpc>
              <a:buFont typeface="Courier New" panose="02070309020205020404" pitchFamily="49" charset="0"/>
              <a:buChar char="o"/>
            </a:pPr>
            <a:r>
              <a:rPr lang="zh-CN" altLang="en-US" dirty="0">
                <a:solidFill>
                  <a:schemeClr val="tx1"/>
                </a:solidFill>
              </a:rPr>
              <a:t>按照工作日休息日划分</a:t>
            </a:r>
            <a:endParaRPr lang="en-US" altLang="zh-CN" dirty="0">
              <a:solidFill>
                <a:schemeClr val="tx1"/>
              </a:solidFill>
            </a:endParaRPr>
          </a:p>
          <a:p>
            <a:pPr marL="571500" indent="-571500" algn="l">
              <a:lnSpc>
                <a:spcPct val="125000"/>
              </a:lnSpc>
              <a:buFont typeface="Courier New" panose="02070309020205020404" pitchFamily="49" charset="0"/>
              <a:buChar char="o"/>
            </a:pPr>
            <a:r>
              <a:rPr lang="zh-CN" altLang="en-US" dirty="0">
                <a:solidFill>
                  <a:schemeClr val="tx1"/>
                </a:solidFill>
              </a:rPr>
              <a:t>按照点击次数高低划分</a:t>
            </a:r>
            <a:endParaRPr lang="en-US" altLang="zh-CN" dirty="0">
              <a:solidFill>
                <a:schemeClr val="tx1"/>
              </a:solidFill>
            </a:endParaRPr>
          </a:p>
          <a:p>
            <a:pPr marL="571500" indent="-571500" algn="l">
              <a:lnSpc>
                <a:spcPct val="125000"/>
              </a:lnSpc>
              <a:buFont typeface="Courier New" panose="02070309020205020404" pitchFamily="49" charset="0"/>
              <a:buChar char="o"/>
            </a:pPr>
            <a:r>
              <a:rPr lang="zh-CN" altLang="en-US" dirty="0">
                <a:solidFill>
                  <a:schemeClr val="tx1"/>
                </a:solidFill>
              </a:rPr>
              <a:t>按照点击行为时间间隔长短划分</a:t>
            </a:r>
            <a:endParaRPr lang="en-US" altLang="zh-CN" dirty="0">
              <a:solidFill>
                <a:schemeClr val="tx1"/>
              </a:solidFill>
            </a:endParaRPr>
          </a:p>
          <a:p>
            <a:pPr marL="571500" indent="-571500" algn="l">
              <a:lnSpc>
                <a:spcPct val="125000"/>
              </a:lnSpc>
              <a:buFont typeface="Courier New" panose="02070309020205020404" pitchFamily="49" charset="0"/>
              <a:buChar char="o"/>
            </a:pPr>
            <a:r>
              <a:rPr lang="zh-CN" altLang="en-US" dirty="0">
                <a:solidFill>
                  <a:schemeClr val="tx1"/>
                </a:solidFill>
              </a:rPr>
              <a:t>交叉序列</a:t>
            </a:r>
            <a:endParaRPr lang="en-US" altLang="zh-CN" dirty="0">
              <a:solidFill>
                <a:schemeClr val="tx1"/>
              </a:solidFill>
            </a:endParaRPr>
          </a:p>
        </p:txBody>
      </p:sp>
      <p:pic>
        <p:nvPicPr>
          <p:cNvPr id="8" name="Picture 3">
            <a:extLst>
              <a:ext uri="{FF2B5EF4-FFF2-40B4-BE49-F238E27FC236}">
                <a16:creationId xmlns:a16="http://schemas.microsoft.com/office/drawing/2014/main" id="{BEB3E5F5-B045-1B47-9E9C-4BD1A4D85751}"/>
              </a:ext>
            </a:extLst>
          </p:cNvPr>
          <p:cNvPicPr>
            <a:picLocks noChangeAspect="1" noChangeArrowheads="1"/>
          </p:cNvPicPr>
          <p:nvPr/>
        </p:nvPicPr>
        <p:blipFill>
          <a:blip r:embed="rId4" cstate="print"/>
          <a:srcRect/>
          <a:stretch>
            <a:fillRect/>
          </a:stretch>
        </p:blipFill>
        <p:spPr bwMode="auto">
          <a:xfrm>
            <a:off x="1074821" y="9390526"/>
            <a:ext cx="18367846" cy="2593360"/>
          </a:xfrm>
          <a:prstGeom prst="rect">
            <a:avLst/>
          </a:prstGeom>
          <a:noFill/>
          <a:ln w="9525">
            <a:noFill/>
            <a:miter lim="800000"/>
            <a:headEnd/>
            <a:tailEnd/>
          </a:ln>
        </p:spPr>
      </p:pic>
      <p:cxnSp>
        <p:nvCxnSpPr>
          <p:cNvPr id="9" name="Straight Arrow Connector 8">
            <a:extLst>
              <a:ext uri="{FF2B5EF4-FFF2-40B4-BE49-F238E27FC236}">
                <a16:creationId xmlns:a16="http://schemas.microsoft.com/office/drawing/2014/main" id="{3B3CDAD3-9B46-244A-9CB5-EB38E5AF9E86}"/>
              </a:ext>
            </a:extLst>
          </p:cNvPr>
          <p:cNvCxnSpPr>
            <a:cxnSpLocks/>
          </p:cNvCxnSpPr>
          <p:nvPr/>
        </p:nvCxnSpPr>
        <p:spPr>
          <a:xfrm>
            <a:off x="1074821" y="10630321"/>
            <a:ext cx="18882953" cy="0"/>
          </a:xfrm>
          <a:prstGeom prst="straightConnector1">
            <a:avLst/>
          </a:prstGeom>
          <a:noFill/>
          <a:ln w="57150" cap="flat">
            <a:solidFill>
              <a:schemeClr val="tx1">
                <a:lumMod val="65000"/>
                <a:lumOff val="35000"/>
              </a:schemeClr>
            </a:solidFill>
            <a:prstDash val="sysDash"/>
            <a:round/>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1279942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t="4881"/>
          <a:stretch>
            <a:fillRect/>
          </a:stretch>
        </p:blipFill>
        <p:spPr bwMode="auto">
          <a:xfrm>
            <a:off x="1074821" y="2060389"/>
            <a:ext cx="8680677" cy="11280622"/>
          </a:xfrm>
          <a:prstGeom prst="rect">
            <a:avLst/>
          </a:prstGeom>
          <a:noFill/>
          <a:ln w="9525">
            <a:noFill/>
            <a:miter lim="800000"/>
            <a:headEnd/>
            <a:tailEnd/>
          </a:ln>
        </p:spPr>
      </p:pic>
      <p:sp>
        <p:nvSpPr>
          <p:cNvPr id="7" name="矩形 6"/>
          <p:cNvSpPr/>
          <p:nvPr/>
        </p:nvSpPr>
        <p:spPr>
          <a:xfrm>
            <a:off x="11013123" y="5447159"/>
            <a:ext cx="12558077" cy="4524315"/>
          </a:xfrm>
          <a:prstGeom prst="rect">
            <a:avLst/>
          </a:prstGeom>
        </p:spPr>
        <p:txBody>
          <a:bodyPr wrap="square">
            <a:spAutoFit/>
          </a:bodyPr>
          <a:lstStyle/>
          <a:p>
            <a:pPr algn="l"/>
            <a:r>
              <a:rPr lang="zh-CN" altLang="en-US" sz="3600" b="1" dirty="0">
                <a:solidFill>
                  <a:schemeClr val="tx1"/>
                </a:solidFill>
              </a:rPr>
              <a:t>增强序列</a:t>
            </a:r>
            <a:endParaRPr lang="en-US" altLang="zh-CN" sz="3600" b="1" dirty="0">
              <a:solidFill>
                <a:schemeClr val="tx1"/>
              </a:solidFill>
            </a:endParaRPr>
          </a:p>
          <a:p>
            <a:pPr algn="l"/>
            <a:endParaRPr lang="en-US" altLang="zh-CN" sz="3600" b="1" dirty="0">
              <a:solidFill>
                <a:schemeClr val="tx1"/>
              </a:solidFill>
            </a:endParaRPr>
          </a:p>
          <a:p>
            <a:pPr algn="l"/>
            <a:r>
              <a:rPr lang="zh-CN" altLang="en-US" sz="3600" dirty="0">
                <a:solidFill>
                  <a:schemeClr val="tx1"/>
                </a:solidFill>
              </a:rPr>
              <a:t>点击次数反应用户的兴趣，根据用户对广告素材的点击次数对数据进行增强（复制</a:t>
            </a:r>
            <a:r>
              <a:rPr lang="en-US" altLang="zh-CN" sz="3600" dirty="0">
                <a:solidFill>
                  <a:schemeClr val="tx1"/>
                </a:solidFill>
              </a:rPr>
              <a:t>+Shuffle</a:t>
            </a:r>
            <a:r>
              <a:rPr lang="zh-CN" altLang="en-US" sz="3600" dirty="0">
                <a:solidFill>
                  <a:schemeClr val="tx1"/>
                </a:solidFill>
              </a:rPr>
              <a:t>）</a:t>
            </a:r>
            <a:endParaRPr lang="en-US" altLang="zh-CN" sz="3600" dirty="0">
              <a:solidFill>
                <a:schemeClr val="tx1"/>
              </a:solidFill>
            </a:endParaRPr>
          </a:p>
          <a:p>
            <a:pPr algn="l"/>
            <a:endParaRPr lang="en-US" altLang="zh-CN" sz="3600" dirty="0">
              <a:solidFill>
                <a:schemeClr val="tx1"/>
              </a:solidFill>
            </a:endParaRPr>
          </a:p>
          <a:p>
            <a:pPr algn="l"/>
            <a:r>
              <a:rPr lang="zh-CN" altLang="en-US" sz="3600" dirty="0">
                <a:solidFill>
                  <a:schemeClr val="tx1"/>
                </a:solidFill>
              </a:rPr>
              <a:t>使得总点击日志从</a:t>
            </a:r>
            <a:r>
              <a:rPr lang="en-US" altLang="zh-CN" sz="3600" dirty="0">
                <a:solidFill>
                  <a:schemeClr val="tx1"/>
                </a:solidFill>
              </a:rPr>
              <a:t>1.34</a:t>
            </a:r>
            <a:r>
              <a:rPr lang="zh-CN" altLang="en-US" sz="3600" dirty="0">
                <a:solidFill>
                  <a:schemeClr val="tx1"/>
                </a:solidFill>
              </a:rPr>
              <a:t>亿行增幅到</a:t>
            </a:r>
            <a:r>
              <a:rPr lang="en-US" altLang="zh-CN" sz="3600" dirty="0">
                <a:solidFill>
                  <a:schemeClr val="tx1"/>
                </a:solidFill>
              </a:rPr>
              <a:t>2.5</a:t>
            </a:r>
            <a:r>
              <a:rPr lang="zh-CN" altLang="en-US" sz="3600" dirty="0">
                <a:solidFill>
                  <a:schemeClr val="tx1"/>
                </a:solidFill>
              </a:rPr>
              <a:t>亿行。对增幅后的点击日志做词向量预训练可以在共现信息中包含用户点击广告素材的频率信息</a:t>
            </a:r>
            <a:endParaRPr lang="en-US" altLang="zh-CN" sz="3600" dirty="0">
              <a:solidFill>
                <a:schemeClr val="tx1"/>
              </a:solidFill>
            </a:endParaRPr>
          </a:p>
        </p:txBody>
      </p:sp>
      <p:sp>
        <p:nvSpPr>
          <p:cNvPr id="5" name="1.1 内容标题">
            <a:extLst>
              <a:ext uri="{FF2B5EF4-FFF2-40B4-BE49-F238E27FC236}">
                <a16:creationId xmlns:a16="http://schemas.microsoft.com/office/drawing/2014/main" id="{32E3FA2F-54B4-8841-906B-A586DB68DEB8}"/>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特征工程</a:t>
            </a:r>
            <a:r>
              <a:rPr kumimoji="1" lang="en-US" altLang="zh-CN" sz="3600" dirty="0">
                <a:solidFill>
                  <a:schemeClr val="tx1"/>
                </a:solidFill>
                <a:latin typeface="TTTGB Medium" panose="020C06030202040F0204" pitchFamily="34" charset="-122"/>
                <a:ea typeface="TTTGB Medium" panose="020C06030202040F0204" pitchFamily="34" charset="-122"/>
              </a:rPr>
              <a:t>-Embedding</a:t>
            </a:r>
            <a:endParaRPr sz="3600" dirty="0">
              <a:solidFill>
                <a:schemeClr val="tx1"/>
              </a:solidFill>
            </a:endParaRPr>
          </a:p>
        </p:txBody>
      </p:sp>
    </p:spTree>
    <p:extLst>
      <p:ext uri="{BB962C8B-B14F-4D97-AF65-F5344CB8AC3E}">
        <p14:creationId xmlns:p14="http://schemas.microsoft.com/office/powerpoint/2010/main" val="31032934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特征工程</a:t>
            </a:r>
            <a:r>
              <a:rPr kumimoji="1" lang="en-US" altLang="zh-CN" sz="3600" dirty="0">
                <a:solidFill>
                  <a:schemeClr val="tx1"/>
                </a:solidFill>
                <a:latin typeface="TTTGB Medium" panose="020C06030202040F0204" pitchFamily="34" charset="-122"/>
                <a:ea typeface="TTTGB Medium" panose="020C06030202040F0204" pitchFamily="34" charset="-122"/>
              </a:rPr>
              <a:t>-Embedding</a:t>
            </a:r>
            <a:endParaRPr sz="3600" dirty="0">
              <a:solidFill>
                <a:schemeClr val="tx1"/>
              </a:solidFill>
            </a:endParaRPr>
          </a:p>
        </p:txBody>
      </p:sp>
      <p:sp>
        <p:nvSpPr>
          <p:cNvPr id="13" name="Rectangle 12">
            <a:extLst>
              <a:ext uri="{FF2B5EF4-FFF2-40B4-BE49-F238E27FC236}">
                <a16:creationId xmlns:a16="http://schemas.microsoft.com/office/drawing/2014/main" id="{D907ECE1-BDF3-7249-9D4D-D5E34B879F3E}"/>
              </a:ext>
            </a:extLst>
          </p:cNvPr>
          <p:cNvSpPr/>
          <p:nvPr/>
        </p:nvSpPr>
        <p:spPr>
          <a:xfrm>
            <a:off x="13503530" y="8335786"/>
            <a:ext cx="10052210" cy="2862322"/>
          </a:xfrm>
          <a:prstGeom prst="rect">
            <a:avLst/>
          </a:prstGeom>
        </p:spPr>
        <p:txBody>
          <a:bodyPr wrap="square">
            <a:spAutoFit/>
          </a:bodyPr>
          <a:lstStyle/>
          <a:p>
            <a:pPr algn="l"/>
            <a:r>
              <a:rPr lang="en-US" altLang="zh-CN" sz="3600" b="1" dirty="0">
                <a:solidFill>
                  <a:schemeClr val="tx1"/>
                </a:solidFill>
              </a:rPr>
              <a:t>EGES</a:t>
            </a:r>
          </a:p>
          <a:p>
            <a:pPr algn="l"/>
            <a:endParaRPr lang="en-US" altLang="zh-CN" sz="3600" dirty="0">
              <a:solidFill>
                <a:schemeClr val="tx1"/>
              </a:solidFill>
            </a:endParaRPr>
          </a:p>
          <a:p>
            <a:pPr algn="l"/>
            <a:r>
              <a:rPr lang="zh-CN" altLang="en-US" sz="3600" dirty="0">
                <a:solidFill>
                  <a:schemeClr val="tx1"/>
                </a:solidFill>
              </a:rPr>
              <a:t>将广告</a:t>
            </a:r>
            <a:r>
              <a:rPr lang="en-US" altLang="zh-CN" sz="3600" dirty="0">
                <a:solidFill>
                  <a:schemeClr val="tx1"/>
                </a:solidFill>
              </a:rPr>
              <a:t>product category</a:t>
            </a:r>
            <a:r>
              <a:rPr lang="zh-CN" altLang="en-US" sz="3600" dirty="0">
                <a:solidFill>
                  <a:schemeClr val="tx1"/>
                </a:solidFill>
              </a:rPr>
              <a:t>、</a:t>
            </a:r>
            <a:r>
              <a:rPr lang="en-US" altLang="zh-CN" sz="3600" dirty="0">
                <a:solidFill>
                  <a:schemeClr val="tx1"/>
                </a:solidFill>
              </a:rPr>
              <a:t>industry</a:t>
            </a:r>
            <a:r>
              <a:rPr lang="zh-CN" altLang="en-US" sz="3600" dirty="0">
                <a:solidFill>
                  <a:schemeClr val="tx1"/>
                </a:solidFill>
              </a:rPr>
              <a:t>及距离下次点击发生的时间差</a:t>
            </a:r>
            <a:r>
              <a:rPr lang="en-US" altLang="zh-CN" sz="3600" dirty="0">
                <a:solidFill>
                  <a:schemeClr val="tx1"/>
                </a:solidFill>
              </a:rPr>
              <a:t>time diff </a:t>
            </a:r>
            <a:r>
              <a:rPr lang="zh-CN" altLang="en-US" sz="3600" dirty="0">
                <a:solidFill>
                  <a:schemeClr val="tx1"/>
                </a:solidFill>
              </a:rPr>
              <a:t>作为</a:t>
            </a:r>
            <a:r>
              <a:rPr lang="en-US" altLang="zh-CN" sz="3600" dirty="0">
                <a:solidFill>
                  <a:schemeClr val="tx1"/>
                </a:solidFill>
              </a:rPr>
              <a:t>side information</a:t>
            </a:r>
            <a:r>
              <a:rPr lang="zh-CN" altLang="en-US" sz="3600" dirty="0">
                <a:solidFill>
                  <a:schemeClr val="tx1"/>
                </a:solidFill>
              </a:rPr>
              <a:t>，用</a:t>
            </a:r>
            <a:r>
              <a:rPr lang="en-US" altLang="zh-CN" sz="3600" dirty="0">
                <a:solidFill>
                  <a:schemeClr val="tx1"/>
                </a:solidFill>
              </a:rPr>
              <a:t>weighted</a:t>
            </a:r>
            <a:r>
              <a:rPr lang="zh-CN" altLang="en-US" sz="3600" dirty="0">
                <a:solidFill>
                  <a:schemeClr val="tx1"/>
                </a:solidFill>
              </a:rPr>
              <a:t> </a:t>
            </a:r>
            <a:r>
              <a:rPr lang="en-US" altLang="zh-CN" sz="3600" dirty="0" err="1">
                <a:solidFill>
                  <a:schemeClr val="tx1"/>
                </a:solidFill>
              </a:rPr>
              <a:t>SkipGram</a:t>
            </a:r>
            <a:r>
              <a:rPr lang="zh-CN" altLang="en-US" sz="3600" dirty="0">
                <a:solidFill>
                  <a:schemeClr val="tx1"/>
                </a:solidFill>
              </a:rPr>
              <a:t>训练得到</a:t>
            </a:r>
            <a:r>
              <a:rPr lang="en-US" altLang="zh-CN" sz="3600" dirty="0">
                <a:solidFill>
                  <a:schemeClr val="tx1"/>
                </a:solidFill>
              </a:rPr>
              <a:t>Embedding</a:t>
            </a:r>
          </a:p>
        </p:txBody>
      </p:sp>
      <p:pic>
        <p:nvPicPr>
          <p:cNvPr id="15" name="Picture 14">
            <a:extLst>
              <a:ext uri="{FF2B5EF4-FFF2-40B4-BE49-F238E27FC236}">
                <a16:creationId xmlns:a16="http://schemas.microsoft.com/office/drawing/2014/main" id="{1B83B3C6-3165-D647-BEA2-7C94F62FA82C}"/>
              </a:ext>
            </a:extLst>
          </p:cNvPr>
          <p:cNvPicPr>
            <a:picLocks noChangeAspect="1"/>
          </p:cNvPicPr>
          <p:nvPr/>
        </p:nvPicPr>
        <p:blipFill rotWithShape="1">
          <a:blip r:embed="rId3" cstate="print"/>
          <a:srcRect l="7565" t="9780" r="5572"/>
          <a:stretch/>
        </p:blipFill>
        <p:spPr>
          <a:xfrm>
            <a:off x="1074821" y="2934039"/>
            <a:ext cx="11887200" cy="9027769"/>
          </a:xfrm>
          <a:prstGeom prst="rect">
            <a:avLst/>
          </a:prstGeom>
        </p:spPr>
      </p:pic>
      <p:sp>
        <p:nvSpPr>
          <p:cNvPr id="7" name="Rectangle 6">
            <a:extLst>
              <a:ext uri="{FF2B5EF4-FFF2-40B4-BE49-F238E27FC236}">
                <a16:creationId xmlns:a16="http://schemas.microsoft.com/office/drawing/2014/main" id="{AE4B9D12-8E17-B044-808D-188F49BAD8D5}"/>
              </a:ext>
            </a:extLst>
          </p:cNvPr>
          <p:cNvSpPr/>
          <p:nvPr/>
        </p:nvSpPr>
        <p:spPr>
          <a:xfrm>
            <a:off x="19511496" y="13194567"/>
            <a:ext cx="4709944" cy="338554"/>
          </a:xfrm>
          <a:prstGeom prst="rect">
            <a:avLst/>
          </a:prstGeom>
          <a:noFill/>
        </p:spPr>
        <p:txBody>
          <a:bodyPr wrap="none">
            <a:spAutoFit/>
          </a:bodyPr>
          <a:lstStyle/>
          <a:p>
            <a:r>
              <a:rPr lang="en-US" sz="1600" dirty="0">
                <a:solidFill>
                  <a:srgbClr val="03A2FF"/>
                </a:solidFill>
                <a:hlinkClick r:id="rId4">
                  <a:extLst>
                    <a:ext uri="{A12FA001-AC4F-418D-AE19-62706E023703}">
                      <ahyp:hlinkClr xmlns:ahyp="http://schemas.microsoft.com/office/drawing/2018/hyperlinkcolor" val="tx"/>
                    </a:ext>
                  </a:extLst>
                </a:hlinkClick>
              </a:rPr>
              <a:t>https://dl.acm.org/doi/10.1145/3219819.3219869</a:t>
            </a:r>
            <a:endParaRPr lang="en-US" sz="1600" dirty="0">
              <a:solidFill>
                <a:srgbClr val="03A2FF"/>
              </a:solidFill>
            </a:endParaRPr>
          </a:p>
        </p:txBody>
      </p:sp>
    </p:spTree>
    <p:extLst>
      <p:ext uri="{BB962C8B-B14F-4D97-AF65-F5344CB8AC3E}">
        <p14:creationId xmlns:p14="http://schemas.microsoft.com/office/powerpoint/2010/main" val="31032934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996729" y="5731639"/>
            <a:ext cx="11857184" cy="4524315"/>
          </a:xfrm>
          <a:prstGeom prst="rect">
            <a:avLst/>
          </a:prstGeom>
        </p:spPr>
        <p:txBody>
          <a:bodyPr wrap="square">
            <a:spAutoFit/>
          </a:bodyPr>
          <a:lstStyle/>
          <a:p>
            <a:pPr algn="l"/>
            <a:r>
              <a:rPr lang="en-US" altLang="zh-CN" sz="3600" b="1" dirty="0">
                <a:solidFill>
                  <a:schemeClr val="tx1"/>
                </a:solidFill>
              </a:rPr>
              <a:t>Time-&gt; Entity Embedding</a:t>
            </a:r>
          </a:p>
          <a:p>
            <a:pPr algn="l"/>
            <a:endParaRPr lang="en-US" altLang="zh-CN" sz="3600" dirty="0">
              <a:solidFill>
                <a:schemeClr val="tx1"/>
              </a:solidFill>
            </a:endParaRPr>
          </a:p>
          <a:p>
            <a:pPr algn="l"/>
            <a:r>
              <a:rPr lang="zh-CN" altLang="en-US" sz="3600" dirty="0">
                <a:solidFill>
                  <a:schemeClr val="tx1"/>
                </a:solidFill>
              </a:rPr>
              <a:t>提取的实体包括月份，当月第几周，是否是周末，星期，是否是中秋节，是否是国庆节等</a:t>
            </a:r>
            <a:r>
              <a:rPr lang="en-US" altLang="zh-CN" sz="3600" dirty="0">
                <a:solidFill>
                  <a:schemeClr val="tx1"/>
                </a:solidFill>
              </a:rPr>
              <a:t>29</a:t>
            </a:r>
            <a:r>
              <a:rPr lang="zh-CN" altLang="en-US" sz="3600" dirty="0">
                <a:solidFill>
                  <a:schemeClr val="tx1"/>
                </a:solidFill>
              </a:rPr>
              <a:t>类实体，用</a:t>
            </a:r>
            <a:r>
              <a:rPr lang="en-US" altLang="zh-CN" sz="3600" dirty="0">
                <a:solidFill>
                  <a:schemeClr val="tx1"/>
                </a:solidFill>
              </a:rPr>
              <a:t>one-hot</a:t>
            </a:r>
            <a:r>
              <a:rPr lang="zh-CN" altLang="en-US" sz="3600" dirty="0">
                <a:solidFill>
                  <a:schemeClr val="tx1"/>
                </a:solidFill>
              </a:rPr>
              <a:t>的形式进行表征</a:t>
            </a:r>
            <a:endParaRPr lang="en-US" altLang="zh-CN" sz="3600" dirty="0">
              <a:solidFill>
                <a:schemeClr val="tx1"/>
              </a:solidFill>
            </a:endParaRPr>
          </a:p>
          <a:p>
            <a:pPr algn="l"/>
            <a:endParaRPr lang="en-US" altLang="zh-CN" sz="3600" dirty="0">
              <a:solidFill>
                <a:schemeClr val="tx1"/>
              </a:solidFill>
            </a:endParaRPr>
          </a:p>
          <a:p>
            <a:pPr algn="l"/>
            <a:r>
              <a:rPr lang="zh-CN" altLang="en-US" sz="3600" dirty="0">
                <a:solidFill>
                  <a:schemeClr val="tx1"/>
                </a:solidFill>
              </a:rPr>
              <a:t>该部分作为输入后的</a:t>
            </a:r>
            <a:r>
              <a:rPr lang="en-US" altLang="zh-CN" sz="3600" dirty="0">
                <a:solidFill>
                  <a:schemeClr val="tx1"/>
                </a:solidFill>
              </a:rPr>
              <a:t>embedding</a:t>
            </a:r>
            <a:r>
              <a:rPr lang="zh-CN" altLang="en-US" sz="3600" dirty="0">
                <a:solidFill>
                  <a:schemeClr val="tx1"/>
                </a:solidFill>
              </a:rPr>
              <a:t>层，在训练中不进行权重更新</a:t>
            </a:r>
            <a:endParaRPr lang="en-US" altLang="zh-CN" sz="3600" dirty="0">
              <a:solidFill>
                <a:schemeClr val="tx1"/>
              </a:solidFill>
            </a:endParaRPr>
          </a:p>
        </p:txBody>
      </p:sp>
      <p:pic>
        <p:nvPicPr>
          <p:cNvPr id="3074" name="Picture 2"/>
          <p:cNvPicPr>
            <a:picLocks noChangeAspect="1" noChangeArrowheads="1"/>
          </p:cNvPicPr>
          <p:nvPr/>
        </p:nvPicPr>
        <p:blipFill>
          <a:blip r:embed="rId3" cstate="print"/>
          <a:srcRect/>
          <a:stretch>
            <a:fillRect/>
          </a:stretch>
        </p:blipFill>
        <p:spPr bwMode="auto">
          <a:xfrm>
            <a:off x="914400" y="3423473"/>
            <a:ext cx="10383203" cy="7934008"/>
          </a:xfrm>
          <a:prstGeom prst="rect">
            <a:avLst/>
          </a:prstGeom>
          <a:noFill/>
          <a:ln w="9525">
            <a:noFill/>
            <a:miter lim="800000"/>
            <a:headEnd/>
            <a:tailEnd/>
          </a:ln>
        </p:spPr>
      </p:pic>
      <p:sp>
        <p:nvSpPr>
          <p:cNvPr id="7" name="1.1 内容标题">
            <a:extLst>
              <a:ext uri="{FF2B5EF4-FFF2-40B4-BE49-F238E27FC236}">
                <a16:creationId xmlns:a16="http://schemas.microsoft.com/office/drawing/2014/main" id="{9247B492-EFC0-8C4B-89E1-44AA0F1137FE}"/>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特征工程</a:t>
            </a:r>
            <a:r>
              <a:rPr kumimoji="1" lang="en-US" altLang="zh-CN" sz="3600" dirty="0">
                <a:solidFill>
                  <a:schemeClr val="tx1"/>
                </a:solidFill>
                <a:latin typeface="TTTGB Medium" panose="020C06030202040F0204" pitchFamily="34" charset="-122"/>
                <a:ea typeface="TTTGB Medium" panose="020C06030202040F0204" pitchFamily="34" charset="-122"/>
              </a:rPr>
              <a:t>-Embedding</a:t>
            </a:r>
            <a:endParaRPr sz="3600" dirty="0">
              <a:solidFill>
                <a:schemeClr val="tx1"/>
              </a:solidFill>
            </a:endParaRPr>
          </a:p>
        </p:txBody>
      </p:sp>
    </p:spTree>
    <p:extLst>
      <p:ext uri="{BB962C8B-B14F-4D97-AF65-F5344CB8AC3E}">
        <p14:creationId xmlns:p14="http://schemas.microsoft.com/office/powerpoint/2010/main" val="31032934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 内容标题">
            <a:extLst>
              <a:ext uri="{FF2B5EF4-FFF2-40B4-BE49-F238E27FC236}">
                <a16:creationId xmlns:a16="http://schemas.microsoft.com/office/drawing/2014/main" id="{6F7D1D64-0F04-8A46-8AD6-2B6D0166BF4B}"/>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特征工程</a:t>
            </a:r>
            <a:r>
              <a:rPr kumimoji="1" lang="en-US" altLang="zh-CN" sz="3600" dirty="0">
                <a:solidFill>
                  <a:schemeClr val="tx1"/>
                </a:solidFill>
                <a:latin typeface="TTTGB Medium" panose="020C06030202040F0204" pitchFamily="34" charset="-122"/>
                <a:ea typeface="TTTGB Medium" panose="020C06030202040F0204" pitchFamily="34" charset="-122"/>
              </a:rPr>
              <a:t>-Embedding</a:t>
            </a:r>
            <a:endParaRPr sz="3600" dirty="0">
              <a:solidFill>
                <a:schemeClr val="tx1"/>
              </a:solidFill>
            </a:endParaRPr>
          </a:p>
        </p:txBody>
      </p:sp>
      <p:pic>
        <p:nvPicPr>
          <p:cNvPr id="4" name="Picture 3">
            <a:extLst>
              <a:ext uri="{FF2B5EF4-FFF2-40B4-BE49-F238E27FC236}">
                <a16:creationId xmlns:a16="http://schemas.microsoft.com/office/drawing/2014/main" id="{AE894391-2C6C-2040-9376-221D62BA1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9770" y="3764462"/>
            <a:ext cx="16532695" cy="5614878"/>
          </a:xfrm>
          <a:prstGeom prst="rect">
            <a:avLst/>
          </a:prstGeom>
        </p:spPr>
      </p:pic>
      <p:sp>
        <p:nvSpPr>
          <p:cNvPr id="5" name="矩形 4">
            <a:extLst>
              <a:ext uri="{FF2B5EF4-FFF2-40B4-BE49-F238E27FC236}">
                <a16:creationId xmlns:a16="http://schemas.microsoft.com/office/drawing/2014/main" id="{EDDB6B29-82C7-E24E-9628-B2D24DBA8CCD}"/>
              </a:ext>
            </a:extLst>
          </p:cNvPr>
          <p:cNvSpPr/>
          <p:nvPr/>
        </p:nvSpPr>
        <p:spPr>
          <a:xfrm>
            <a:off x="9020533" y="10669578"/>
            <a:ext cx="7531167" cy="1938992"/>
          </a:xfrm>
          <a:prstGeom prst="rect">
            <a:avLst/>
          </a:prstGeom>
        </p:spPr>
        <p:txBody>
          <a:bodyPr wrap="square">
            <a:spAutoFit/>
          </a:bodyPr>
          <a:lstStyle/>
          <a:p>
            <a:pPr algn="l"/>
            <a:r>
              <a:rPr lang="en-US" altLang="zh-CN" sz="4000" dirty="0">
                <a:solidFill>
                  <a:schemeClr val="tx1"/>
                </a:solidFill>
              </a:rPr>
              <a:t>Embedding</a:t>
            </a:r>
            <a:r>
              <a:rPr lang="zh-CN" altLang="en-US" sz="4000" dirty="0">
                <a:solidFill>
                  <a:schemeClr val="tx1"/>
                </a:solidFill>
              </a:rPr>
              <a:t>先进行一轮加权融合</a:t>
            </a:r>
            <a:endParaRPr lang="en-US" altLang="zh-CN" sz="4000" dirty="0">
              <a:solidFill>
                <a:schemeClr val="tx1"/>
              </a:solidFill>
            </a:endParaRPr>
          </a:p>
          <a:p>
            <a:pPr marL="571500" indent="-571500" algn="l">
              <a:buFont typeface="Courier New" panose="02070309020205020404" pitchFamily="49" charset="0"/>
              <a:buChar char="o"/>
            </a:pPr>
            <a:r>
              <a:rPr lang="en-US" altLang="zh-CN" sz="4000" dirty="0">
                <a:solidFill>
                  <a:schemeClr val="tx1"/>
                </a:solidFill>
              </a:rPr>
              <a:t>Glove+W2V+DW</a:t>
            </a:r>
          </a:p>
          <a:p>
            <a:pPr marL="571500" indent="-571500" algn="l">
              <a:buFont typeface="Courier New" panose="02070309020205020404" pitchFamily="49" charset="0"/>
              <a:buChar char="o"/>
            </a:pPr>
            <a:r>
              <a:rPr lang="zh-CN" altLang="en-US" sz="4000" dirty="0">
                <a:solidFill>
                  <a:schemeClr val="tx1"/>
                </a:solidFill>
              </a:rPr>
              <a:t>不同</a:t>
            </a:r>
            <a:r>
              <a:rPr lang="en-US" altLang="zh-CN" sz="4000" dirty="0">
                <a:solidFill>
                  <a:schemeClr val="tx1"/>
                </a:solidFill>
              </a:rPr>
              <a:t>Window</a:t>
            </a:r>
          </a:p>
        </p:txBody>
      </p:sp>
    </p:spTree>
    <p:extLst>
      <p:ext uri="{BB962C8B-B14F-4D97-AF65-F5344CB8AC3E}">
        <p14:creationId xmlns:p14="http://schemas.microsoft.com/office/powerpoint/2010/main" val="62469366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1 内容标题">
            <a:extLst>
              <a:ext uri="{FF2B5EF4-FFF2-40B4-BE49-F238E27FC236}">
                <a16:creationId xmlns:a16="http://schemas.microsoft.com/office/drawing/2014/main" id="{5FC69B4D-BB71-4445-B9A1-D0A8EFFF6BAC}"/>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特征工程</a:t>
            </a:r>
            <a:r>
              <a:rPr kumimoji="1" lang="en-US" altLang="zh-CN" sz="3600" dirty="0">
                <a:solidFill>
                  <a:schemeClr val="tx1"/>
                </a:solidFill>
                <a:latin typeface="TTTGB Medium" panose="020C06030202040F0204" pitchFamily="34" charset="-122"/>
                <a:ea typeface="TTTGB Medium" panose="020C06030202040F0204" pitchFamily="34" charset="-122"/>
              </a:rPr>
              <a:t>-Embedding</a:t>
            </a:r>
            <a:endParaRPr sz="3600" dirty="0">
              <a:solidFill>
                <a:schemeClr val="tx1"/>
              </a:solidFill>
            </a:endParaRPr>
          </a:p>
        </p:txBody>
      </p:sp>
      <p:pic>
        <p:nvPicPr>
          <p:cNvPr id="4" name="Picture 3">
            <a:extLst>
              <a:ext uri="{FF2B5EF4-FFF2-40B4-BE49-F238E27FC236}">
                <a16:creationId xmlns:a16="http://schemas.microsoft.com/office/drawing/2014/main" id="{7F93C615-C0BC-6B43-A940-B822999776F3}"/>
              </a:ext>
            </a:extLst>
          </p:cNvPr>
          <p:cNvPicPr>
            <a:picLocks noChangeAspect="1"/>
          </p:cNvPicPr>
          <p:nvPr/>
        </p:nvPicPr>
        <p:blipFill>
          <a:blip r:embed="rId3" cstate="print"/>
          <a:stretch>
            <a:fillRect/>
          </a:stretch>
        </p:blipFill>
        <p:spPr>
          <a:xfrm>
            <a:off x="595423" y="1734376"/>
            <a:ext cx="23315205" cy="11620118"/>
          </a:xfrm>
          <a:prstGeom prst="rect">
            <a:avLst/>
          </a:prstGeom>
        </p:spPr>
      </p:pic>
      <p:sp>
        <p:nvSpPr>
          <p:cNvPr id="9" name="TextBox 8">
            <a:extLst>
              <a:ext uri="{FF2B5EF4-FFF2-40B4-BE49-F238E27FC236}">
                <a16:creationId xmlns:a16="http://schemas.microsoft.com/office/drawing/2014/main" id="{53E36E4F-5D23-034E-AA3F-924AE407E471}"/>
              </a:ext>
            </a:extLst>
          </p:cNvPr>
          <p:cNvSpPr txBox="1"/>
          <p:nvPr/>
        </p:nvSpPr>
        <p:spPr>
          <a:xfrm>
            <a:off x="13178118" y="6111656"/>
            <a:ext cx="8462682" cy="33759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457200" marR="0" indent="-457200" algn="l" defTabSz="821529" rtl="0" fontAlgn="auto" latinLnBrk="0" hangingPunct="0">
              <a:lnSpc>
                <a:spcPct val="125000"/>
              </a:lnSpc>
              <a:spcBef>
                <a:spcPts val="0"/>
              </a:spcBef>
              <a:spcAft>
                <a:spcPts val="0"/>
              </a:spcAft>
              <a:buClrTx/>
              <a:buSzTx/>
              <a:buFont typeface="Courier New" panose="02070309020205020404" pitchFamily="49" charset="0"/>
              <a:buChar char="o"/>
              <a:tabLst/>
            </a:pPr>
            <a:r>
              <a:rPr kumimoji="0" lang="zh-CN" altLang="en-US"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rPr>
              <a:t>单组</a:t>
            </a:r>
            <a:r>
              <a:rPr kumimoji="0" lang="en-US" altLang="zh-CN" sz="2800" b="0" i="0" u="none" strike="noStrike" cap="none" spc="0" normalizeH="0" baseline="0" dirty="0" err="1">
                <a:ln>
                  <a:noFill/>
                </a:ln>
                <a:solidFill>
                  <a:schemeClr val="tx1">
                    <a:lumMod val="85000"/>
                    <a:lumOff val="15000"/>
                  </a:schemeClr>
                </a:solidFill>
                <a:effectLst/>
                <a:uFillTx/>
                <a:latin typeface="+mj-lt"/>
                <a:ea typeface="+mj-ea"/>
                <a:cs typeface="+mj-cs"/>
                <a:sym typeface="Helvetica Neue"/>
              </a:rPr>
              <a:t>GloVE</a:t>
            </a:r>
            <a:r>
              <a:rPr kumimoji="0" lang="zh-CN" altLang="en-US"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rPr>
              <a:t>和</a:t>
            </a:r>
            <a:r>
              <a:rPr kumimoji="0" lang="en-US" altLang="zh-CN"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rPr>
              <a:t>DW</a:t>
            </a:r>
            <a:r>
              <a:rPr kumimoji="0" lang="zh-CN" altLang="en-US"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rPr>
              <a:t>较差，</a:t>
            </a:r>
            <a:r>
              <a:rPr kumimoji="0" lang="en-US" altLang="zh-CN"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rPr>
              <a:t>EMB</a:t>
            </a:r>
            <a:r>
              <a:rPr kumimoji="0" lang="zh-CN" altLang="en-US"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rPr>
              <a:t>融合后有收益</a:t>
            </a:r>
            <a:endParaRPr kumimoji="0" lang="en-US" altLang="zh-CN"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endParaRPr>
          </a:p>
          <a:p>
            <a:pPr marL="457200" marR="0" indent="-457200" algn="l" defTabSz="821529" rtl="0" fontAlgn="auto" latinLnBrk="0" hangingPunct="0">
              <a:lnSpc>
                <a:spcPct val="125000"/>
              </a:lnSpc>
              <a:spcBef>
                <a:spcPts val="0"/>
              </a:spcBef>
              <a:spcAft>
                <a:spcPts val="0"/>
              </a:spcAft>
              <a:buClrTx/>
              <a:buSzTx/>
              <a:buFont typeface="Courier New" panose="02070309020205020404" pitchFamily="49" charset="0"/>
              <a:buChar char="o"/>
              <a:tabLst/>
            </a:pPr>
            <a:r>
              <a:rPr lang="zh-CN" altLang="en-US" sz="2800" dirty="0">
                <a:solidFill>
                  <a:schemeClr val="tx1">
                    <a:lumMod val="85000"/>
                    <a:lumOff val="15000"/>
                  </a:schemeClr>
                </a:solidFill>
              </a:rPr>
              <a:t>最优的三组：</a:t>
            </a:r>
            <a:r>
              <a:rPr lang="en-US" altLang="zh-CN" sz="2800" dirty="0">
                <a:solidFill>
                  <a:schemeClr val="tx1">
                    <a:lumMod val="85000"/>
                    <a:lumOff val="15000"/>
                  </a:schemeClr>
                </a:solidFill>
              </a:rPr>
              <a:t>EGES,</a:t>
            </a:r>
            <a:r>
              <a:rPr lang="zh-CN" altLang="en-US" sz="2800" dirty="0">
                <a:solidFill>
                  <a:schemeClr val="tx1">
                    <a:lumMod val="85000"/>
                    <a:lumOff val="15000"/>
                  </a:schemeClr>
                </a:solidFill>
              </a:rPr>
              <a:t> </a:t>
            </a:r>
            <a:r>
              <a:rPr lang="en-US" altLang="zh-CN" sz="2800" dirty="0" err="1">
                <a:solidFill>
                  <a:schemeClr val="tx1">
                    <a:lumMod val="85000"/>
                    <a:lumOff val="15000"/>
                  </a:schemeClr>
                </a:solidFill>
              </a:rPr>
              <a:t>TimeDiff</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 </a:t>
            </a:r>
            <a:r>
              <a:rPr lang="en-US" altLang="zh-CN" sz="2800" dirty="0" err="1">
                <a:solidFill>
                  <a:schemeClr val="tx1">
                    <a:lumMod val="85000"/>
                    <a:lumOff val="15000"/>
                  </a:schemeClr>
                </a:solidFill>
              </a:rPr>
              <a:t>ClickTime</a:t>
            </a:r>
            <a:r>
              <a:rPr lang="zh-CN" altLang="en-US" sz="2800" dirty="0">
                <a:solidFill>
                  <a:schemeClr val="tx1">
                    <a:lumMod val="85000"/>
                    <a:lumOff val="15000"/>
                  </a:schemeClr>
                </a:solidFill>
              </a:rPr>
              <a:t>增强</a:t>
            </a:r>
            <a:endParaRPr lang="en-US" altLang="zh-CN" sz="2800" dirty="0">
              <a:solidFill>
                <a:schemeClr val="tx1">
                  <a:lumMod val="85000"/>
                  <a:lumOff val="15000"/>
                </a:schemeClr>
              </a:solidFill>
            </a:endParaRPr>
          </a:p>
          <a:p>
            <a:pPr marL="457200" indent="-457200" algn="l">
              <a:lnSpc>
                <a:spcPct val="125000"/>
              </a:lnSpc>
              <a:buFont typeface="Courier New" panose="02070309020205020404" pitchFamily="49" charset="0"/>
              <a:buChar char="o"/>
            </a:pPr>
            <a:r>
              <a:rPr lang="zh-CN" altLang="en-US" sz="2800" dirty="0">
                <a:solidFill>
                  <a:schemeClr val="tx1">
                    <a:lumMod val="85000"/>
                    <a:lumOff val="15000"/>
                  </a:schemeClr>
                </a:solidFill>
              </a:rPr>
              <a:t>差异化序列组合增益更大</a:t>
            </a:r>
            <a:endParaRPr kumimoji="0" lang="en-US" altLang="zh-CN"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endParaRPr>
          </a:p>
          <a:p>
            <a:pPr marL="457200" marR="0" indent="-457200" algn="l" defTabSz="821529" rtl="0" fontAlgn="auto" latinLnBrk="0" hangingPunct="0">
              <a:lnSpc>
                <a:spcPct val="125000"/>
              </a:lnSpc>
              <a:spcBef>
                <a:spcPts val="0"/>
              </a:spcBef>
              <a:spcAft>
                <a:spcPts val="0"/>
              </a:spcAft>
              <a:buClrTx/>
              <a:buSzTx/>
              <a:buFont typeface="Courier New" panose="02070309020205020404" pitchFamily="49" charset="0"/>
              <a:buChar char="o"/>
              <a:tabLst/>
            </a:pPr>
            <a:r>
              <a:rPr kumimoji="0" lang="zh-CN" altLang="en-US"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rPr>
              <a:t>单组</a:t>
            </a:r>
            <a:r>
              <a:rPr kumimoji="0" lang="en-US" altLang="zh-CN"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rPr>
              <a:t>CBOW</a:t>
            </a:r>
            <a:r>
              <a:rPr kumimoji="0" lang="zh-CN" altLang="en-US"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rPr>
              <a:t>优于</a:t>
            </a:r>
            <a:r>
              <a:rPr lang="en-US" altLang="zh-CN" sz="2800" dirty="0" err="1">
                <a:solidFill>
                  <a:schemeClr val="tx1">
                    <a:lumMod val="85000"/>
                    <a:lumOff val="15000"/>
                  </a:schemeClr>
                </a:solidFill>
              </a:rPr>
              <a:t>S</a:t>
            </a:r>
            <a:r>
              <a:rPr kumimoji="0" lang="en-US" altLang="zh-CN" sz="2800" b="0" i="0" u="none" strike="noStrike" cap="none" spc="0" normalizeH="0" baseline="0" dirty="0" err="1">
                <a:ln>
                  <a:noFill/>
                </a:ln>
                <a:solidFill>
                  <a:schemeClr val="tx1">
                    <a:lumMod val="85000"/>
                    <a:lumOff val="15000"/>
                  </a:schemeClr>
                </a:solidFill>
                <a:effectLst/>
                <a:uFillTx/>
                <a:latin typeface="+mj-lt"/>
                <a:ea typeface="+mj-ea"/>
                <a:cs typeface="+mj-cs"/>
                <a:sym typeface="Helvetica Neue"/>
              </a:rPr>
              <a:t>kipGram</a:t>
            </a:r>
            <a:endParaRPr kumimoji="0" lang="en-US" altLang="zh-CN"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endParaRPr>
          </a:p>
          <a:p>
            <a:pPr marL="457200" marR="0" indent="-457200" algn="l" defTabSz="821529" rtl="0" fontAlgn="auto" latinLnBrk="0" hangingPunct="0">
              <a:lnSpc>
                <a:spcPct val="125000"/>
              </a:lnSpc>
              <a:spcBef>
                <a:spcPts val="0"/>
              </a:spcBef>
              <a:spcAft>
                <a:spcPts val="0"/>
              </a:spcAft>
              <a:buClrTx/>
              <a:buSzTx/>
              <a:buFont typeface="Courier New" panose="02070309020205020404" pitchFamily="49" charset="0"/>
              <a:buChar char="o"/>
              <a:tabLst/>
            </a:pPr>
            <a:r>
              <a:rPr kumimoji="0" lang="zh-CN" altLang="en-US"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rPr>
              <a:t>负采样效果更优，</a:t>
            </a:r>
            <a:r>
              <a:rPr kumimoji="0" lang="en-US" altLang="zh-CN" sz="2800" b="0" i="0" u="none" strike="noStrike" cap="none" spc="0" normalizeH="0" baseline="0" dirty="0">
                <a:ln>
                  <a:noFill/>
                </a:ln>
                <a:solidFill>
                  <a:schemeClr val="tx1">
                    <a:lumMod val="85000"/>
                    <a:lumOff val="15000"/>
                  </a:schemeClr>
                </a:solidFill>
                <a:effectLst/>
                <a:uFillTx/>
                <a:latin typeface="+mj-lt"/>
                <a:ea typeface="+mj-ea"/>
                <a:cs typeface="+mj-cs"/>
                <a:sym typeface="Helvetica Neue"/>
              </a:rPr>
              <a:t>NG=15~25</a:t>
            </a:r>
          </a:p>
          <a:p>
            <a:pPr marL="457200" marR="0" indent="-457200" algn="l" defTabSz="821529" rtl="0" fontAlgn="auto" latinLnBrk="0" hangingPunct="0">
              <a:lnSpc>
                <a:spcPct val="125000"/>
              </a:lnSpc>
              <a:spcBef>
                <a:spcPts val="0"/>
              </a:spcBef>
              <a:spcAft>
                <a:spcPts val="0"/>
              </a:spcAft>
              <a:buClrTx/>
              <a:buSzTx/>
              <a:buFont typeface="Courier New" panose="02070309020205020404" pitchFamily="49" charset="0"/>
              <a:buChar char="o"/>
              <a:tabLst/>
            </a:pPr>
            <a:r>
              <a:rPr lang="zh-CN" altLang="en-US" sz="2800" dirty="0">
                <a:solidFill>
                  <a:schemeClr val="tx1">
                    <a:lumMod val="85000"/>
                    <a:lumOff val="15000"/>
                  </a:schemeClr>
                </a:solidFill>
              </a:rPr>
              <a:t>去掉低频词效果更优，</a:t>
            </a:r>
            <a:r>
              <a:rPr lang="en-US" altLang="zh-CN" sz="2800" dirty="0" err="1">
                <a:solidFill>
                  <a:schemeClr val="tx1">
                    <a:lumMod val="85000"/>
                    <a:lumOff val="15000"/>
                  </a:schemeClr>
                </a:solidFill>
              </a:rPr>
              <a:t>MinCount</a:t>
            </a:r>
            <a:r>
              <a:rPr lang="en-US" altLang="zh-CN" sz="2800" dirty="0">
                <a:solidFill>
                  <a:schemeClr val="tx1">
                    <a:lumMod val="85000"/>
                    <a:lumOff val="15000"/>
                  </a:schemeClr>
                </a:solidFill>
              </a:rPr>
              <a:t>=2~5</a:t>
            </a:r>
          </a:p>
        </p:txBody>
      </p:sp>
    </p:spTree>
    <p:extLst>
      <p:ext uri="{BB962C8B-B14F-4D97-AF65-F5344CB8AC3E}">
        <p14:creationId xmlns:p14="http://schemas.microsoft.com/office/powerpoint/2010/main" val="16680776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2.2  大类标题">
            <a:extLst>
              <a:ext uri="{FF2B5EF4-FFF2-40B4-BE49-F238E27FC236}">
                <a16:creationId xmlns:a16="http://schemas.microsoft.com/office/drawing/2014/main" id="{8AFA05BD-6083-43B3-AA92-C5404A785F79}"/>
              </a:ext>
            </a:extLst>
          </p:cNvPr>
          <p:cNvSpPr txBox="1"/>
          <p:nvPr/>
        </p:nvSpPr>
        <p:spPr>
          <a:xfrm>
            <a:off x="6150085" y="7841378"/>
            <a:ext cx="843176" cy="575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r>
              <a:rPr lang="en-US" altLang="zh-CN" sz="2800" dirty="0">
                <a:latin typeface="+mj-lt"/>
              </a:rPr>
              <a:t>4</a:t>
            </a:r>
            <a:r>
              <a:rPr sz="2800" dirty="0">
                <a:latin typeface="+mj-lt"/>
              </a:rPr>
              <a:t>.</a:t>
            </a:r>
            <a:r>
              <a:rPr lang="en-US" altLang="zh-CN" sz="2800" dirty="0">
                <a:latin typeface="+mj-lt"/>
              </a:rPr>
              <a:t>3</a:t>
            </a:r>
            <a:r>
              <a:rPr sz="2800" dirty="0">
                <a:latin typeface="+mj-lt"/>
              </a:rPr>
              <a:t>  </a:t>
            </a:r>
          </a:p>
        </p:txBody>
      </p:sp>
      <p:grpSp>
        <p:nvGrpSpPr>
          <p:cNvPr id="3" name="组合 2">
            <a:extLst>
              <a:ext uri="{FF2B5EF4-FFF2-40B4-BE49-F238E27FC236}">
                <a16:creationId xmlns:a16="http://schemas.microsoft.com/office/drawing/2014/main" id="{69ED96AC-6302-45FF-9663-C8A817CF7F06}"/>
              </a:ext>
            </a:extLst>
          </p:cNvPr>
          <p:cNvGrpSpPr/>
          <p:nvPr/>
        </p:nvGrpSpPr>
        <p:grpSpPr>
          <a:xfrm>
            <a:off x="0" y="0"/>
            <a:ext cx="24384000" cy="13716000"/>
            <a:chOff x="-14745" y="-13071"/>
            <a:chExt cx="24384000" cy="13716000"/>
          </a:xfrm>
        </p:grpSpPr>
        <p:pic>
          <p:nvPicPr>
            <p:cNvPr id="124" name="图像" descr="图像"/>
            <p:cNvPicPr>
              <a:picLocks noChangeAspect="1"/>
            </p:cNvPicPr>
            <p:nvPr/>
          </p:nvPicPr>
          <p:blipFill>
            <a:blip r:embed="rId3" cstate="print">
              <a:extLst/>
            </a:blip>
            <a:stretch>
              <a:fillRect/>
            </a:stretch>
          </p:blipFill>
          <p:spPr>
            <a:xfrm>
              <a:off x="-14745" y="-13071"/>
              <a:ext cx="24384000" cy="13716000"/>
            </a:xfrm>
            <a:prstGeom prst="rect">
              <a:avLst/>
            </a:prstGeom>
            <a:ln w="12700">
              <a:miter lim="400000"/>
            </a:ln>
          </p:spPr>
        </p:pic>
        <p:grpSp>
          <p:nvGrpSpPr>
            <p:cNvPr id="2" name="组合 1">
              <a:extLst>
                <a:ext uri="{FF2B5EF4-FFF2-40B4-BE49-F238E27FC236}">
                  <a16:creationId xmlns:a16="http://schemas.microsoft.com/office/drawing/2014/main" id="{83A1EE39-583D-4A82-B6E2-FC6050FE5E01}"/>
                </a:ext>
              </a:extLst>
            </p:cNvPr>
            <p:cNvGrpSpPr/>
            <p:nvPr/>
          </p:nvGrpSpPr>
          <p:grpSpPr>
            <a:xfrm>
              <a:off x="1485440" y="5992812"/>
              <a:ext cx="6977455" cy="4016519"/>
              <a:chOff x="1485440" y="5992812"/>
              <a:chExt cx="6977455" cy="4016519"/>
            </a:xfrm>
          </p:grpSpPr>
          <p:sp>
            <p:nvSpPr>
              <p:cNvPr id="125" name="1.0  大类标题"/>
              <p:cNvSpPr txBox="1"/>
              <p:nvPr/>
            </p:nvSpPr>
            <p:spPr>
              <a:xfrm>
                <a:off x="1485441" y="5992812"/>
                <a:ext cx="2375645"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100">
                    <a:solidFill>
                      <a:srgbClr val="6AE5E6"/>
                    </a:solidFill>
                    <a:latin typeface="Source Han Sans CN Medium"/>
                    <a:ea typeface="Source Han Sans CN Medium"/>
                    <a:cs typeface="Source Han Sans CN Medium"/>
                  </a:defRPr>
                </a:lvl1pPr>
              </a:lstStyle>
              <a:p>
                <a:r>
                  <a:rPr sz="3600" dirty="0">
                    <a:latin typeface="+mj-lt"/>
                  </a:rPr>
                  <a:t>1</a:t>
                </a:r>
                <a:r>
                  <a:rPr lang="en-US" altLang="zh-CN" sz="3600" dirty="0">
                    <a:latin typeface="+mj-lt"/>
                  </a:rPr>
                  <a:t> </a:t>
                </a:r>
                <a:r>
                  <a:rPr lang="zh-CN" altLang="en-US" sz="3600" dirty="0">
                    <a:latin typeface="+mj-lt"/>
                  </a:rPr>
                  <a:t>团队介绍</a:t>
                </a:r>
              </a:p>
            </p:txBody>
          </p:sp>
          <p:sp>
            <p:nvSpPr>
              <p:cNvPr id="128" name="2.0  大类标题"/>
              <p:cNvSpPr txBox="1"/>
              <p:nvPr/>
            </p:nvSpPr>
            <p:spPr>
              <a:xfrm>
                <a:off x="1485440" y="6935503"/>
                <a:ext cx="2375645"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3100">
                    <a:solidFill>
                      <a:srgbClr val="6AE5E6"/>
                    </a:solidFill>
                    <a:latin typeface="Source Han Sans CN Medium"/>
                    <a:ea typeface="Source Han Sans CN Medium"/>
                    <a:cs typeface="Source Han Sans CN Medium"/>
                    <a:sym typeface="Source Han Sans CN Medium"/>
                  </a:defRPr>
                </a:lvl1pPr>
              </a:lstStyle>
              <a:p>
                <a:r>
                  <a:rPr sz="3600" dirty="0">
                    <a:latin typeface="+mj-lt"/>
                  </a:rPr>
                  <a:t>2</a:t>
                </a:r>
                <a:r>
                  <a:rPr lang="en-US" altLang="zh-CN" sz="3600" dirty="0">
                    <a:latin typeface="+mj-lt"/>
                  </a:rPr>
                  <a:t> </a:t>
                </a:r>
                <a:r>
                  <a:rPr lang="zh-CN" altLang="en-US" sz="3600" dirty="0">
                    <a:latin typeface="+mj-lt"/>
                  </a:rPr>
                  <a:t>赛题理解</a:t>
                </a:r>
                <a:endParaRPr sz="3600" dirty="0">
                  <a:latin typeface="+mj-lt"/>
                </a:endParaRPr>
              </a:p>
            </p:txBody>
          </p:sp>
          <p:sp>
            <p:nvSpPr>
              <p:cNvPr id="129" name="2.1  大类标题"/>
              <p:cNvSpPr txBox="1"/>
              <p:nvPr/>
            </p:nvSpPr>
            <p:spPr>
              <a:xfrm>
                <a:off x="6135340" y="6844929"/>
                <a:ext cx="1821006" cy="575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pPr algn="l"/>
                <a:r>
                  <a:rPr lang="en-US" altLang="zh-CN" sz="2800" dirty="0">
                    <a:latin typeface="+mj-lt"/>
                  </a:rPr>
                  <a:t>4</a:t>
                </a:r>
                <a:r>
                  <a:rPr sz="2800" dirty="0">
                    <a:latin typeface="+mj-lt"/>
                  </a:rPr>
                  <a:t>.1 </a:t>
                </a:r>
                <a:r>
                  <a:rPr lang="zh-CN" altLang="en-US" sz="2800" dirty="0">
                    <a:latin typeface="+mj-lt"/>
                  </a:rPr>
                  <a:t>单模型</a:t>
                </a:r>
                <a:endParaRPr sz="2800" dirty="0">
                  <a:latin typeface="+mj-lt"/>
                </a:endParaRPr>
              </a:p>
            </p:txBody>
          </p:sp>
          <p:sp>
            <p:nvSpPr>
              <p:cNvPr id="130" name="2.2  大类标题"/>
              <p:cNvSpPr txBox="1"/>
              <p:nvPr/>
            </p:nvSpPr>
            <p:spPr>
              <a:xfrm>
                <a:off x="6135340" y="7573936"/>
                <a:ext cx="2327555" cy="575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pPr algn="l"/>
                <a:r>
                  <a:rPr lang="en-US" altLang="zh-CN" sz="2800" dirty="0">
                    <a:latin typeface="+mj-lt"/>
                  </a:rPr>
                  <a:t>4</a:t>
                </a:r>
                <a:r>
                  <a:rPr sz="2800" dirty="0">
                    <a:latin typeface="+mj-lt"/>
                  </a:rPr>
                  <a:t>.2 </a:t>
                </a:r>
                <a:r>
                  <a:rPr lang="en-US" altLang="zh-CN" sz="2800" dirty="0">
                    <a:latin typeface="+mj-lt"/>
                  </a:rPr>
                  <a:t>Ensemble</a:t>
                </a:r>
                <a:endParaRPr sz="2800" dirty="0">
                  <a:latin typeface="+mj-lt"/>
                </a:endParaRPr>
              </a:p>
            </p:txBody>
          </p:sp>
          <p:sp>
            <p:nvSpPr>
              <p:cNvPr id="15" name="2.1  大类标题">
                <a:extLst>
                  <a:ext uri="{FF2B5EF4-FFF2-40B4-BE49-F238E27FC236}">
                    <a16:creationId xmlns:a16="http://schemas.microsoft.com/office/drawing/2014/main" id="{30059515-140A-4659-97A6-CAEA4A2B6E2A}"/>
                  </a:ext>
                </a:extLst>
              </p:cNvPr>
              <p:cNvSpPr txBox="1"/>
              <p:nvPr/>
            </p:nvSpPr>
            <p:spPr>
              <a:xfrm>
                <a:off x="1485440" y="8717742"/>
                <a:ext cx="2180079" cy="575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pPr algn="l"/>
                <a:r>
                  <a:rPr lang="en-US" altLang="zh-CN" sz="2800" dirty="0">
                    <a:latin typeface="+mj-lt"/>
                  </a:rPr>
                  <a:t>3</a:t>
                </a:r>
                <a:r>
                  <a:rPr sz="2800" dirty="0">
                    <a:latin typeface="+mj-lt"/>
                  </a:rPr>
                  <a:t>.1</a:t>
                </a:r>
                <a:r>
                  <a:rPr lang="en-US" altLang="zh-CN" sz="2800" dirty="0">
                    <a:latin typeface="+mj-lt"/>
                  </a:rPr>
                  <a:t> </a:t>
                </a:r>
                <a:r>
                  <a:rPr lang="zh-CN" altLang="en-US" sz="2800" dirty="0">
                    <a:latin typeface="+mj-lt"/>
                  </a:rPr>
                  <a:t>词表处理</a:t>
                </a:r>
                <a:endParaRPr sz="2800" dirty="0">
                  <a:latin typeface="+mj-lt"/>
                </a:endParaRPr>
              </a:p>
            </p:txBody>
          </p:sp>
          <p:sp>
            <p:nvSpPr>
              <p:cNvPr id="16" name="2.1  大类标题">
                <a:extLst>
                  <a:ext uri="{FF2B5EF4-FFF2-40B4-BE49-F238E27FC236}">
                    <a16:creationId xmlns:a16="http://schemas.microsoft.com/office/drawing/2014/main" id="{3D67E108-A568-4154-8643-D910F3552D06}"/>
                  </a:ext>
                </a:extLst>
              </p:cNvPr>
              <p:cNvSpPr txBox="1"/>
              <p:nvPr/>
            </p:nvSpPr>
            <p:spPr>
              <a:xfrm>
                <a:off x="1485440" y="9434179"/>
                <a:ext cx="2180079" cy="575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pPr algn="l"/>
                <a:r>
                  <a:rPr lang="en-US" altLang="zh-CN" sz="2800" dirty="0">
                    <a:latin typeface="+mj-lt"/>
                  </a:rPr>
                  <a:t>3</a:t>
                </a:r>
                <a:r>
                  <a:rPr sz="2800" dirty="0">
                    <a:latin typeface="+mj-lt"/>
                  </a:rPr>
                  <a:t>.</a:t>
                </a:r>
                <a:r>
                  <a:rPr lang="en-US" altLang="zh-CN" sz="2800" dirty="0">
                    <a:latin typeface="+mj-lt"/>
                  </a:rPr>
                  <a:t>2 </a:t>
                </a:r>
                <a:r>
                  <a:rPr lang="zh-CN" altLang="en-US" sz="2800" dirty="0">
                    <a:latin typeface="+mj-lt"/>
                  </a:rPr>
                  <a:t>序列构造</a:t>
                </a:r>
                <a:endParaRPr sz="2800" dirty="0">
                  <a:latin typeface="+mj-lt"/>
                </a:endParaRPr>
              </a:p>
            </p:txBody>
          </p:sp>
        </p:grpSp>
        <p:sp>
          <p:nvSpPr>
            <p:cNvPr id="12" name="1.0  大类标题">
              <a:extLst>
                <a:ext uri="{FF2B5EF4-FFF2-40B4-BE49-F238E27FC236}">
                  <a16:creationId xmlns:a16="http://schemas.microsoft.com/office/drawing/2014/main" id="{D9FF7C2F-17A9-4C39-9998-A30C4E9BDB32}"/>
                </a:ext>
              </a:extLst>
            </p:cNvPr>
            <p:cNvSpPr txBox="1"/>
            <p:nvPr/>
          </p:nvSpPr>
          <p:spPr>
            <a:xfrm>
              <a:off x="6135340" y="5992811"/>
              <a:ext cx="2375645"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100">
                  <a:solidFill>
                    <a:srgbClr val="6AE5E6"/>
                  </a:solidFill>
                  <a:latin typeface="Source Han Sans CN Medium"/>
                  <a:ea typeface="Source Han Sans CN Medium"/>
                  <a:cs typeface="Source Han Sans CN Medium"/>
                </a:defRPr>
              </a:lvl1pPr>
            </a:lstStyle>
            <a:p>
              <a:r>
                <a:rPr lang="en-US" altLang="zh-CN" sz="3600" dirty="0">
                  <a:latin typeface="+mj-lt"/>
                </a:rPr>
                <a:t>4 </a:t>
              </a:r>
              <a:r>
                <a:rPr lang="zh-CN" altLang="en-US" sz="3600" dirty="0">
                  <a:latin typeface="+mj-lt"/>
                </a:rPr>
                <a:t>模型介绍</a:t>
              </a:r>
            </a:p>
          </p:txBody>
        </p:sp>
        <p:sp>
          <p:nvSpPr>
            <p:cNvPr id="13" name="1.0  大类标题">
              <a:extLst>
                <a:ext uri="{FF2B5EF4-FFF2-40B4-BE49-F238E27FC236}">
                  <a16:creationId xmlns:a16="http://schemas.microsoft.com/office/drawing/2014/main" id="{57292050-FB23-4511-BC80-7D2FD1746C31}"/>
                </a:ext>
              </a:extLst>
            </p:cNvPr>
            <p:cNvSpPr txBox="1"/>
            <p:nvPr/>
          </p:nvSpPr>
          <p:spPr>
            <a:xfrm>
              <a:off x="6135340" y="8368610"/>
              <a:ext cx="2837310"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100">
                  <a:solidFill>
                    <a:srgbClr val="6AE5E6"/>
                  </a:solidFill>
                  <a:latin typeface="Source Han Sans CN Medium"/>
                  <a:ea typeface="Source Han Sans CN Medium"/>
                  <a:cs typeface="Source Han Sans CN Medium"/>
                </a:defRPr>
              </a:lvl1pPr>
            </a:lstStyle>
            <a:p>
              <a:r>
                <a:rPr lang="en-US" altLang="zh-CN" sz="3600" dirty="0">
                  <a:latin typeface="+mj-lt"/>
                </a:rPr>
                <a:t>5 </a:t>
              </a:r>
              <a:r>
                <a:rPr lang="zh-CN" altLang="en-US" sz="3600" dirty="0">
                  <a:latin typeface="+mj-lt"/>
                </a:rPr>
                <a:t>总结与思考</a:t>
              </a:r>
            </a:p>
          </p:txBody>
        </p:sp>
      </p:grpSp>
      <p:sp>
        <p:nvSpPr>
          <p:cNvPr id="11" name="1.0  大类标题">
            <a:extLst>
              <a:ext uri="{FF2B5EF4-FFF2-40B4-BE49-F238E27FC236}">
                <a16:creationId xmlns:a16="http://schemas.microsoft.com/office/drawing/2014/main" id="{0D609F49-DEF3-4B8A-B1F3-865781902B83}"/>
              </a:ext>
            </a:extLst>
          </p:cNvPr>
          <p:cNvSpPr txBox="1"/>
          <p:nvPr/>
        </p:nvSpPr>
        <p:spPr>
          <a:xfrm>
            <a:off x="1485440" y="7878194"/>
            <a:ext cx="2375645"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100">
                <a:solidFill>
                  <a:srgbClr val="6AE5E6"/>
                </a:solidFill>
                <a:latin typeface="Source Han Sans CN Medium"/>
                <a:ea typeface="Source Han Sans CN Medium"/>
                <a:cs typeface="Source Han Sans CN Medium"/>
              </a:defRPr>
            </a:lvl1pPr>
          </a:lstStyle>
          <a:p>
            <a:r>
              <a:rPr lang="en-US" altLang="zh-CN" sz="3600" dirty="0">
                <a:latin typeface="+mj-lt"/>
              </a:rPr>
              <a:t>3 </a:t>
            </a:r>
            <a:r>
              <a:rPr lang="zh-CN" altLang="en-US" sz="3600" dirty="0">
                <a:latin typeface="+mj-lt"/>
              </a:rPr>
              <a:t>特征工程</a:t>
            </a:r>
          </a:p>
        </p:txBody>
      </p:sp>
      <p:sp>
        <p:nvSpPr>
          <p:cNvPr id="17" name="2.1  大类标题">
            <a:extLst>
              <a:ext uri="{FF2B5EF4-FFF2-40B4-BE49-F238E27FC236}">
                <a16:creationId xmlns:a16="http://schemas.microsoft.com/office/drawing/2014/main" id="{5C98CCCB-3556-49EB-BA26-751DFA149965}"/>
              </a:ext>
            </a:extLst>
          </p:cNvPr>
          <p:cNvSpPr txBox="1"/>
          <p:nvPr/>
        </p:nvSpPr>
        <p:spPr>
          <a:xfrm>
            <a:off x="6150085" y="9066300"/>
            <a:ext cx="2279465" cy="575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pPr algn="l"/>
            <a:r>
              <a:rPr lang="en-US" altLang="zh-CN" sz="2800" dirty="0">
                <a:latin typeface="+mj-lt"/>
              </a:rPr>
              <a:t>5</a:t>
            </a:r>
            <a:r>
              <a:rPr sz="2800" dirty="0">
                <a:latin typeface="+mj-lt"/>
              </a:rPr>
              <a:t>.1 </a:t>
            </a:r>
            <a:r>
              <a:rPr lang="zh-CN" altLang="en-US" sz="2800" dirty="0">
                <a:latin typeface="+mj-lt"/>
              </a:rPr>
              <a:t>上分之路</a:t>
            </a:r>
            <a:r>
              <a:rPr sz="2800" dirty="0">
                <a:latin typeface="+mj-lt"/>
              </a:rPr>
              <a:t> </a:t>
            </a:r>
          </a:p>
        </p:txBody>
      </p:sp>
      <p:sp>
        <p:nvSpPr>
          <p:cNvPr id="18" name="2.1  大类标题">
            <a:extLst>
              <a:ext uri="{FF2B5EF4-FFF2-40B4-BE49-F238E27FC236}">
                <a16:creationId xmlns:a16="http://schemas.microsoft.com/office/drawing/2014/main" id="{25EC06F1-9202-4F6D-8626-F3EF1A602515}"/>
              </a:ext>
            </a:extLst>
          </p:cNvPr>
          <p:cNvSpPr txBox="1"/>
          <p:nvPr/>
        </p:nvSpPr>
        <p:spPr>
          <a:xfrm>
            <a:off x="6150085" y="9806490"/>
            <a:ext cx="2539152" cy="575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pPr algn="l"/>
            <a:r>
              <a:rPr lang="en-US" altLang="zh-CN" sz="2800" dirty="0">
                <a:latin typeface="+mj-lt"/>
              </a:rPr>
              <a:t>5</a:t>
            </a:r>
            <a:r>
              <a:rPr sz="2800" dirty="0">
                <a:latin typeface="+mj-lt"/>
              </a:rPr>
              <a:t>.</a:t>
            </a:r>
            <a:r>
              <a:rPr lang="en-US" altLang="zh-CN" sz="2800" dirty="0">
                <a:latin typeface="+mj-lt"/>
              </a:rPr>
              <a:t>2</a:t>
            </a:r>
            <a:r>
              <a:rPr sz="2800" dirty="0">
                <a:latin typeface="+mj-lt"/>
              </a:rPr>
              <a:t> </a:t>
            </a:r>
            <a:r>
              <a:rPr lang="zh-CN" altLang="en-US" sz="2800">
                <a:latin typeface="+mj-lt"/>
              </a:rPr>
              <a:t>总结与思考</a:t>
            </a:r>
            <a:endParaRPr sz="2800" dirty="0">
              <a:latin typeface="+mj-lt"/>
            </a:endParaRPr>
          </a:p>
        </p:txBody>
      </p:sp>
      <p:sp>
        <p:nvSpPr>
          <p:cNvPr id="19" name="2.1  大类标题">
            <a:extLst>
              <a:ext uri="{FF2B5EF4-FFF2-40B4-BE49-F238E27FC236}">
                <a16:creationId xmlns:a16="http://schemas.microsoft.com/office/drawing/2014/main" id="{AA077101-B497-184B-8A41-CCCEAF196B3B}"/>
              </a:ext>
            </a:extLst>
          </p:cNvPr>
          <p:cNvSpPr txBox="1"/>
          <p:nvPr/>
        </p:nvSpPr>
        <p:spPr>
          <a:xfrm>
            <a:off x="1485440" y="10166216"/>
            <a:ext cx="2588845" cy="575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2000">
                <a:solidFill>
                  <a:srgbClr val="FFFFFF"/>
                </a:solidFill>
                <a:latin typeface="Source Han Sans CN Normal"/>
                <a:ea typeface="Source Han Sans CN Normal"/>
                <a:cs typeface="Source Han Sans CN Normal"/>
                <a:sym typeface="Source Han Sans CN Normal"/>
              </a:defRPr>
            </a:lvl1pPr>
          </a:lstStyle>
          <a:p>
            <a:pPr algn="l"/>
            <a:r>
              <a:rPr lang="en-US" altLang="zh-CN" sz="2800" dirty="0">
                <a:latin typeface="+mj-lt"/>
              </a:rPr>
              <a:t>3</a:t>
            </a:r>
            <a:r>
              <a:rPr sz="2800" dirty="0">
                <a:latin typeface="+mj-lt"/>
              </a:rPr>
              <a:t>.</a:t>
            </a:r>
            <a:r>
              <a:rPr lang="en-US" altLang="zh-CN" sz="2800" dirty="0">
                <a:latin typeface="+mj-lt"/>
              </a:rPr>
              <a:t>3 Embedding</a:t>
            </a:r>
            <a:endParaRPr sz="2800" dirty="0">
              <a:latin typeface="+mj-lt"/>
            </a:endParaRPr>
          </a:p>
        </p:txBody>
      </p:sp>
    </p:spTree>
    <p:extLst>
      <p:ext uri="{BB962C8B-B14F-4D97-AF65-F5344CB8AC3E}">
        <p14:creationId xmlns:p14="http://schemas.microsoft.com/office/powerpoint/2010/main" val="193067858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图像" descr="图像"/>
          <p:cNvPicPr>
            <a:picLocks noChangeAspect="1"/>
          </p:cNvPicPr>
          <p:nvPr/>
        </p:nvPicPr>
        <p:blipFill>
          <a:blip r:embed="rId2" cstate="print">
            <a:extLst/>
          </a:blip>
          <a:stretch>
            <a:fillRect/>
          </a:stretch>
        </p:blipFill>
        <p:spPr>
          <a:xfrm>
            <a:off x="0" y="0"/>
            <a:ext cx="24384000" cy="13716000"/>
          </a:xfrm>
          <a:prstGeom prst="rect">
            <a:avLst/>
          </a:prstGeom>
          <a:ln w="12700">
            <a:miter lim="400000"/>
          </a:ln>
        </p:spPr>
      </p:pic>
      <p:pic>
        <p:nvPicPr>
          <p:cNvPr id="139" name="图像" descr="图像"/>
          <p:cNvPicPr>
            <a:picLocks noChangeAspect="1"/>
          </p:cNvPicPr>
          <p:nvPr/>
        </p:nvPicPr>
        <p:blipFill>
          <a:blip r:embed="rId3" cstate="print">
            <a:extLst/>
          </a:blip>
          <a:stretch>
            <a:fillRect/>
          </a:stretch>
        </p:blipFill>
        <p:spPr>
          <a:xfrm>
            <a:off x="9525337" y="4734283"/>
            <a:ext cx="1627138" cy="2113976"/>
          </a:xfrm>
          <a:prstGeom prst="rect">
            <a:avLst/>
          </a:prstGeom>
          <a:ln w="12700">
            <a:miter lim="400000"/>
          </a:ln>
        </p:spPr>
      </p:pic>
      <p:sp>
        <p:nvSpPr>
          <p:cNvPr id="140" name="版块一"/>
          <p:cNvSpPr txBox="1"/>
          <p:nvPr/>
        </p:nvSpPr>
        <p:spPr>
          <a:xfrm>
            <a:off x="12192000" y="5187996"/>
            <a:ext cx="3837584" cy="1252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7200">
                <a:solidFill>
                  <a:srgbClr val="FFFFFF"/>
                </a:solidFill>
                <a:latin typeface="TTTGBMedium"/>
                <a:ea typeface="TTTGBMedium"/>
                <a:cs typeface="TTTGBMedium"/>
                <a:sym typeface="TTTGBMedium"/>
              </a:defRPr>
            </a:lvl1pPr>
          </a:lstStyle>
          <a:p>
            <a:r>
              <a:rPr lang="zh-CN" altLang="en-US" dirty="0"/>
              <a:t>模型介绍</a:t>
            </a:r>
            <a:endParaRPr dirty="0"/>
          </a:p>
        </p:txBody>
      </p:sp>
      <p:sp>
        <p:nvSpPr>
          <p:cNvPr id="142" name="01"/>
          <p:cNvSpPr txBox="1"/>
          <p:nvPr/>
        </p:nvSpPr>
        <p:spPr>
          <a:xfrm>
            <a:off x="9684452" y="5220563"/>
            <a:ext cx="1232705" cy="1144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6500">
                <a:solidFill>
                  <a:srgbClr val="2446F5"/>
                </a:solidFill>
                <a:latin typeface="TTTGBMedium"/>
                <a:ea typeface="TTTGBMedium"/>
                <a:cs typeface="TTTGBMedium"/>
                <a:sym typeface="TTTGBMedium"/>
              </a:defRPr>
            </a:lvl1pPr>
          </a:lstStyle>
          <a:p>
            <a:r>
              <a:rPr dirty="0"/>
              <a:t>0</a:t>
            </a:r>
            <a:r>
              <a:rPr lang="en-US" altLang="zh-CN" dirty="0"/>
              <a:t>4</a:t>
            </a:r>
            <a:endParaRPr dirty="0"/>
          </a:p>
        </p:txBody>
      </p:sp>
      <p:sp>
        <p:nvSpPr>
          <p:cNvPr id="6" name="子板块1/子板块2/子板块3">
            <a:extLst>
              <a:ext uri="{FF2B5EF4-FFF2-40B4-BE49-F238E27FC236}">
                <a16:creationId xmlns:a16="http://schemas.microsoft.com/office/drawing/2014/main" id="{CA2D3440-54C4-42EF-8A15-E63696584979}"/>
              </a:ext>
            </a:extLst>
          </p:cNvPr>
          <p:cNvSpPr txBox="1"/>
          <p:nvPr/>
        </p:nvSpPr>
        <p:spPr>
          <a:xfrm>
            <a:off x="12192001" y="6516563"/>
            <a:ext cx="3438436" cy="682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3500">
                <a:solidFill>
                  <a:srgbClr val="FFFFFF"/>
                </a:solidFill>
                <a:latin typeface="Source Han Sans CN Normal"/>
                <a:ea typeface="Source Han Sans CN Normal"/>
                <a:cs typeface="Source Han Sans CN Normal"/>
                <a:sym typeface="Source Han Sans CN Normal"/>
              </a:defRPr>
            </a:lvl1pPr>
          </a:lstStyle>
          <a:p>
            <a:r>
              <a:rPr lang="zh-CN" altLang="en-US" dirty="0"/>
              <a:t>单模型</a:t>
            </a:r>
            <a:r>
              <a:rPr lang="en-US" altLang="zh-CN" dirty="0"/>
              <a:t>/Ensemble</a:t>
            </a:r>
            <a:endParaRPr dirty="0"/>
          </a:p>
        </p:txBody>
      </p:sp>
    </p:spTree>
    <p:extLst>
      <p:ext uri="{BB962C8B-B14F-4D97-AF65-F5344CB8AC3E}">
        <p14:creationId xmlns:p14="http://schemas.microsoft.com/office/powerpoint/2010/main" val="41030674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模型介绍</a:t>
            </a:r>
            <a:r>
              <a:rPr kumimoji="1" lang="en-US" altLang="zh-CN" sz="3600" dirty="0">
                <a:solidFill>
                  <a:schemeClr val="tx1"/>
                </a:solidFill>
                <a:latin typeface="TTTGB Medium" panose="020C06030202040F0204" pitchFamily="34" charset="-122"/>
                <a:ea typeface="TTTGB Medium" panose="020C06030202040F0204" pitchFamily="34" charset="-122"/>
              </a:rPr>
              <a:t>-model1</a:t>
            </a:r>
            <a:endParaRPr sz="3600" dirty="0">
              <a:solidFill>
                <a:schemeClr val="tx1"/>
              </a:solidFill>
            </a:endParaRPr>
          </a:p>
        </p:txBody>
      </p:sp>
      <p:pic>
        <p:nvPicPr>
          <p:cNvPr id="3" name="Picture 2">
            <a:extLst>
              <a:ext uri="{FF2B5EF4-FFF2-40B4-BE49-F238E27FC236}">
                <a16:creationId xmlns:a16="http://schemas.microsoft.com/office/drawing/2014/main" id="{A05A7C10-F1F6-EA4D-9C4E-DBB0961057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0902" y="1750560"/>
            <a:ext cx="10288265" cy="11713233"/>
          </a:xfrm>
          <a:prstGeom prst="rect">
            <a:avLst/>
          </a:prstGeom>
        </p:spPr>
      </p:pic>
      <p:sp>
        <p:nvSpPr>
          <p:cNvPr id="5" name="Rectangle 4">
            <a:extLst>
              <a:ext uri="{FF2B5EF4-FFF2-40B4-BE49-F238E27FC236}">
                <a16:creationId xmlns:a16="http://schemas.microsoft.com/office/drawing/2014/main" id="{2EB5F421-EF81-9347-826A-6F67E2169465}"/>
              </a:ext>
            </a:extLst>
          </p:cNvPr>
          <p:cNvSpPr/>
          <p:nvPr/>
        </p:nvSpPr>
        <p:spPr>
          <a:xfrm>
            <a:off x="14134346" y="3208952"/>
            <a:ext cx="7833770" cy="8796447"/>
          </a:xfrm>
          <a:prstGeom prst="rect">
            <a:avLst/>
          </a:prstGeom>
          <a:solidFill>
            <a:schemeClr val="accent1">
              <a:lumMod val="75000"/>
              <a:alpha val="84000"/>
            </a:schemeClr>
          </a:solidFill>
        </p:spPr>
        <p:txBody>
          <a:bodyPr wrap="square">
            <a:spAutoFit/>
          </a:bodyPr>
          <a:lstStyle/>
          <a:p>
            <a:pPr marL="457200" indent="-457200" algn="l">
              <a:lnSpc>
                <a:spcPct val="125000"/>
              </a:lnSpc>
              <a:buFont typeface="Courier New" panose="02070309020205020404" pitchFamily="49" charset="0"/>
              <a:buChar char="o"/>
            </a:pPr>
            <a:r>
              <a:rPr lang="en-US" altLang="zh-CN" dirty="0">
                <a:solidFill>
                  <a:schemeClr val="bg1"/>
                </a:solidFill>
              </a:rPr>
              <a:t>Bi-LSTM+Conv1d+Capsule+Attention</a:t>
            </a:r>
          </a:p>
          <a:p>
            <a:pPr marL="457200" indent="-457200" algn="l">
              <a:lnSpc>
                <a:spcPct val="125000"/>
              </a:lnSpc>
              <a:buFont typeface="Courier New" panose="02070309020205020404" pitchFamily="49" charset="0"/>
              <a:buChar char="o"/>
            </a:pPr>
            <a:r>
              <a:rPr lang="en-US" altLang="zh-CN" dirty="0">
                <a:solidFill>
                  <a:schemeClr val="bg1"/>
                </a:solidFill>
              </a:rPr>
              <a:t>Score:</a:t>
            </a:r>
            <a:r>
              <a:rPr lang="zh-CN" altLang="en-US" dirty="0">
                <a:solidFill>
                  <a:schemeClr val="bg1"/>
                </a:solidFill>
              </a:rPr>
              <a:t> </a:t>
            </a:r>
            <a:r>
              <a:rPr lang="en-US" altLang="zh-CN" dirty="0">
                <a:solidFill>
                  <a:schemeClr val="bg1"/>
                </a:solidFill>
              </a:rPr>
              <a:t>1478~1.479</a:t>
            </a:r>
          </a:p>
          <a:p>
            <a:pPr marL="457200" indent="-457200" algn="l">
              <a:lnSpc>
                <a:spcPct val="125000"/>
              </a:lnSpc>
              <a:buFont typeface="Courier New" panose="02070309020205020404" pitchFamily="49" charset="0"/>
              <a:buChar char="o"/>
            </a:pPr>
            <a:endParaRPr lang="en-US" altLang="zh-CN" b="1" dirty="0">
              <a:solidFill>
                <a:schemeClr val="bg1"/>
              </a:solidFill>
            </a:endParaRPr>
          </a:p>
          <a:p>
            <a:pPr algn="l">
              <a:lnSpc>
                <a:spcPct val="125000"/>
              </a:lnSpc>
            </a:pPr>
            <a:r>
              <a:rPr lang="zh-CN" altLang="en-US" sz="3600" b="1" dirty="0">
                <a:solidFill>
                  <a:schemeClr val="bg1"/>
                </a:solidFill>
              </a:rPr>
              <a:t>实验细节</a:t>
            </a:r>
            <a:endParaRPr lang="en-US" altLang="zh-CN" sz="3600" b="1" dirty="0">
              <a:solidFill>
                <a:schemeClr val="bg1"/>
              </a:solidFill>
            </a:endParaRPr>
          </a:p>
          <a:p>
            <a:pPr marL="457200" indent="-457200" algn="l">
              <a:lnSpc>
                <a:spcPct val="125000"/>
              </a:lnSpc>
              <a:buFont typeface="Courier New" panose="02070309020205020404" pitchFamily="49" charset="0"/>
              <a:buChar char="o"/>
            </a:pPr>
            <a:r>
              <a:rPr lang="en-US" altLang="zh-CN" dirty="0">
                <a:solidFill>
                  <a:schemeClr val="bg1"/>
                </a:solidFill>
              </a:rPr>
              <a:t>5 Folds Bagging</a:t>
            </a:r>
          </a:p>
          <a:p>
            <a:pPr marL="457200" indent="-457200" algn="l">
              <a:lnSpc>
                <a:spcPct val="125000"/>
              </a:lnSpc>
              <a:buFont typeface="Courier New" panose="02070309020205020404" pitchFamily="49" charset="0"/>
              <a:buChar char="o"/>
            </a:pPr>
            <a:r>
              <a:rPr lang="en-US" altLang="zh-CN" dirty="0">
                <a:solidFill>
                  <a:schemeClr val="bg1"/>
                </a:solidFill>
              </a:rPr>
              <a:t>6</a:t>
            </a:r>
            <a:r>
              <a:rPr lang="zh-CN" altLang="en-US" dirty="0">
                <a:solidFill>
                  <a:schemeClr val="bg1"/>
                </a:solidFill>
              </a:rPr>
              <a:t>输入 </a:t>
            </a:r>
            <a:r>
              <a:rPr lang="en-US" altLang="zh-CN" dirty="0">
                <a:solidFill>
                  <a:schemeClr val="bg1"/>
                </a:solidFill>
              </a:rPr>
              <a:t>+</a:t>
            </a:r>
            <a:r>
              <a:rPr lang="zh-CN" altLang="en-US" dirty="0">
                <a:solidFill>
                  <a:schemeClr val="bg1"/>
                </a:solidFill>
              </a:rPr>
              <a:t> </a:t>
            </a:r>
            <a:r>
              <a:rPr lang="en-US" altLang="zh-CN" dirty="0">
                <a:solidFill>
                  <a:schemeClr val="bg1"/>
                </a:solidFill>
              </a:rPr>
              <a:t>4~6</a:t>
            </a:r>
            <a:r>
              <a:rPr lang="zh-CN" altLang="en-US" dirty="0">
                <a:solidFill>
                  <a:schemeClr val="bg1"/>
                </a:solidFill>
              </a:rPr>
              <a:t>组</a:t>
            </a:r>
            <a:r>
              <a:rPr lang="en-US" altLang="zh-CN" dirty="0">
                <a:solidFill>
                  <a:schemeClr val="bg1"/>
                </a:solidFill>
              </a:rPr>
              <a:t>Embedding</a:t>
            </a:r>
          </a:p>
          <a:p>
            <a:pPr marL="457200" indent="-457200" algn="l">
              <a:lnSpc>
                <a:spcPct val="125000"/>
              </a:lnSpc>
              <a:buFont typeface="Courier New" panose="02070309020205020404" pitchFamily="49" charset="0"/>
              <a:buChar char="o"/>
            </a:pPr>
            <a:r>
              <a:rPr lang="en-US" altLang="zh-CN" dirty="0">
                <a:solidFill>
                  <a:schemeClr val="bg1"/>
                </a:solidFill>
              </a:rPr>
              <a:t>Batch Size:</a:t>
            </a:r>
            <a:r>
              <a:rPr lang="zh-CN" altLang="en-US" dirty="0">
                <a:solidFill>
                  <a:schemeClr val="bg1"/>
                </a:solidFill>
              </a:rPr>
              <a:t> </a:t>
            </a:r>
            <a:r>
              <a:rPr lang="en-US" altLang="zh-CN" dirty="0">
                <a:solidFill>
                  <a:schemeClr val="bg1"/>
                </a:solidFill>
              </a:rPr>
              <a:t>512</a:t>
            </a:r>
          </a:p>
          <a:p>
            <a:pPr marL="457200" indent="-457200" algn="l">
              <a:lnSpc>
                <a:spcPct val="125000"/>
              </a:lnSpc>
              <a:buFont typeface="Courier New" panose="02070309020205020404" pitchFamily="49" charset="0"/>
              <a:buChar char="o"/>
            </a:pPr>
            <a:r>
              <a:rPr lang="zh-CN" altLang="en-US" dirty="0">
                <a:solidFill>
                  <a:schemeClr val="bg1"/>
                </a:solidFill>
              </a:rPr>
              <a:t>优化器</a:t>
            </a:r>
            <a:r>
              <a:rPr lang="en-US" altLang="zh-CN" dirty="0">
                <a:solidFill>
                  <a:schemeClr val="bg1"/>
                </a:solidFill>
              </a:rPr>
              <a:t>:</a:t>
            </a:r>
            <a:r>
              <a:rPr lang="zh-CN" altLang="en-US" dirty="0">
                <a:solidFill>
                  <a:schemeClr val="bg1"/>
                </a:solidFill>
              </a:rPr>
              <a:t> </a:t>
            </a:r>
            <a:r>
              <a:rPr lang="en-US" altLang="zh-CN" dirty="0" err="1">
                <a:solidFill>
                  <a:schemeClr val="bg1"/>
                </a:solidFill>
              </a:rPr>
              <a:t>AdamW</a:t>
            </a:r>
            <a:endParaRPr lang="en-US" altLang="zh-CN" dirty="0">
              <a:solidFill>
                <a:schemeClr val="bg1"/>
              </a:solidFill>
            </a:endParaRPr>
          </a:p>
          <a:p>
            <a:pPr marL="457200" indent="-457200" algn="l">
              <a:lnSpc>
                <a:spcPct val="125000"/>
              </a:lnSpc>
              <a:buFont typeface="Courier New" panose="02070309020205020404" pitchFamily="49" charset="0"/>
              <a:buChar char="o"/>
            </a:pPr>
            <a:r>
              <a:rPr lang="en-US" altLang="zh-CN" dirty="0">
                <a:solidFill>
                  <a:schemeClr val="bg1"/>
                </a:solidFill>
              </a:rPr>
              <a:t>LR </a:t>
            </a:r>
            <a:r>
              <a:rPr lang="en-US" altLang="zh-CN" dirty="0" err="1">
                <a:solidFill>
                  <a:schemeClr val="bg1"/>
                </a:solidFill>
              </a:rPr>
              <a:t>Schedule+ReduceLROnPlateau</a:t>
            </a:r>
            <a:endParaRPr lang="en-US" altLang="zh-CN" dirty="0">
              <a:solidFill>
                <a:schemeClr val="bg1"/>
              </a:solidFill>
            </a:endParaRPr>
          </a:p>
          <a:p>
            <a:pPr algn="l">
              <a:lnSpc>
                <a:spcPct val="125000"/>
              </a:lnSpc>
            </a:pPr>
            <a:r>
              <a:rPr lang="en-US" altLang="zh-CN" dirty="0">
                <a:solidFill>
                  <a:schemeClr val="bg1"/>
                </a:solidFill>
              </a:rPr>
              <a:t>0~5</a:t>
            </a:r>
            <a:r>
              <a:rPr lang="zh-CN" altLang="en-US" dirty="0">
                <a:solidFill>
                  <a:schemeClr val="bg1"/>
                </a:solidFill>
              </a:rPr>
              <a:t>   </a:t>
            </a:r>
            <a:r>
              <a:rPr lang="en-US" altLang="zh-CN" dirty="0">
                <a:solidFill>
                  <a:schemeClr val="bg1"/>
                </a:solidFill>
              </a:rPr>
              <a:t>epoch</a:t>
            </a:r>
            <a:r>
              <a:rPr lang="zh-CN" altLang="en-US" dirty="0">
                <a:solidFill>
                  <a:schemeClr val="bg1"/>
                </a:solidFill>
              </a:rPr>
              <a:t> </a:t>
            </a:r>
            <a:r>
              <a:rPr lang="en-US" altLang="zh-CN" dirty="0">
                <a:solidFill>
                  <a:schemeClr val="bg1"/>
                </a:solidFill>
              </a:rPr>
              <a:t>1e-3</a:t>
            </a:r>
          </a:p>
          <a:p>
            <a:pPr algn="l">
              <a:lnSpc>
                <a:spcPct val="125000"/>
              </a:lnSpc>
            </a:pPr>
            <a:r>
              <a:rPr lang="en-US" altLang="zh-CN" dirty="0">
                <a:solidFill>
                  <a:schemeClr val="bg1"/>
                </a:solidFill>
              </a:rPr>
              <a:t>6~12</a:t>
            </a:r>
            <a:r>
              <a:rPr lang="zh-CN" altLang="en-US" dirty="0">
                <a:solidFill>
                  <a:schemeClr val="bg1"/>
                </a:solidFill>
              </a:rPr>
              <a:t> </a:t>
            </a:r>
            <a:r>
              <a:rPr lang="en-US" altLang="zh-CN" dirty="0">
                <a:solidFill>
                  <a:schemeClr val="bg1"/>
                </a:solidFill>
              </a:rPr>
              <a:t>epoch</a:t>
            </a:r>
            <a:r>
              <a:rPr lang="zh-CN" altLang="en-US" dirty="0">
                <a:solidFill>
                  <a:schemeClr val="bg1"/>
                </a:solidFill>
              </a:rPr>
              <a:t> </a:t>
            </a:r>
            <a:r>
              <a:rPr lang="en-US" altLang="zh-CN" dirty="0">
                <a:solidFill>
                  <a:schemeClr val="bg1"/>
                </a:solidFill>
              </a:rPr>
              <a:t>5e-4</a:t>
            </a:r>
            <a:endParaRPr lang="en-US" altLang="zh-CN" b="1" dirty="0">
              <a:solidFill>
                <a:schemeClr val="bg1"/>
              </a:solidFill>
            </a:endParaRPr>
          </a:p>
          <a:p>
            <a:pPr marL="457200" indent="-457200" algn="l">
              <a:lnSpc>
                <a:spcPct val="125000"/>
              </a:lnSpc>
              <a:buFont typeface="Courier New" panose="02070309020205020404" pitchFamily="49" charset="0"/>
              <a:buChar char="o"/>
            </a:pPr>
            <a:endParaRPr lang="en-US" altLang="zh-CN" b="1" dirty="0">
              <a:solidFill>
                <a:schemeClr val="bg1"/>
              </a:solidFill>
            </a:endParaRPr>
          </a:p>
          <a:p>
            <a:pPr algn="l">
              <a:lnSpc>
                <a:spcPct val="125000"/>
              </a:lnSpc>
            </a:pPr>
            <a:r>
              <a:rPr lang="zh-CN" altLang="en-US" sz="3600" b="1" dirty="0">
                <a:solidFill>
                  <a:schemeClr val="bg1"/>
                </a:solidFill>
              </a:rPr>
              <a:t>训练细节</a:t>
            </a:r>
            <a:endParaRPr lang="en-US" altLang="zh-CN" sz="3600" b="1" dirty="0">
              <a:solidFill>
                <a:schemeClr val="bg1"/>
              </a:solidFill>
            </a:endParaRPr>
          </a:p>
          <a:p>
            <a:pPr marL="457200" indent="-457200" algn="l">
              <a:lnSpc>
                <a:spcPct val="125000"/>
              </a:lnSpc>
              <a:buFont typeface="Courier New" panose="02070309020205020404" pitchFamily="49" charset="0"/>
              <a:buChar char="o"/>
            </a:pPr>
            <a:r>
              <a:rPr lang="en-US" altLang="zh-CN" dirty="0">
                <a:solidFill>
                  <a:schemeClr val="bg1"/>
                </a:solidFill>
              </a:rPr>
              <a:t>4*V100</a:t>
            </a:r>
            <a:r>
              <a:rPr lang="zh-CN" altLang="en-US" dirty="0">
                <a:solidFill>
                  <a:schemeClr val="bg1"/>
                </a:solidFill>
              </a:rPr>
              <a:t>数据并行</a:t>
            </a:r>
            <a:endParaRPr lang="en-US" altLang="zh-CN" dirty="0">
              <a:solidFill>
                <a:schemeClr val="bg1"/>
              </a:solidFill>
            </a:endParaRPr>
          </a:p>
        </p:txBody>
      </p:sp>
      <p:sp>
        <p:nvSpPr>
          <p:cNvPr id="6" name="Left Bracket 5">
            <a:extLst>
              <a:ext uri="{FF2B5EF4-FFF2-40B4-BE49-F238E27FC236}">
                <a16:creationId xmlns:a16="http://schemas.microsoft.com/office/drawing/2014/main" id="{73145645-0396-5E4A-942C-FBD5D7FF35AC}"/>
              </a:ext>
            </a:extLst>
          </p:cNvPr>
          <p:cNvSpPr/>
          <p:nvPr/>
        </p:nvSpPr>
        <p:spPr>
          <a:xfrm>
            <a:off x="1972238" y="1918449"/>
            <a:ext cx="340659" cy="4320988"/>
          </a:xfrm>
          <a:prstGeom prst="leftBracket">
            <a:avLst/>
          </a:prstGeom>
          <a:noFill/>
          <a:ln w="381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Left Bracket 7">
            <a:extLst>
              <a:ext uri="{FF2B5EF4-FFF2-40B4-BE49-F238E27FC236}">
                <a16:creationId xmlns:a16="http://schemas.microsoft.com/office/drawing/2014/main" id="{F3DD012F-BD04-234D-B6F1-2C6204C4C5C8}"/>
              </a:ext>
            </a:extLst>
          </p:cNvPr>
          <p:cNvSpPr/>
          <p:nvPr/>
        </p:nvSpPr>
        <p:spPr>
          <a:xfrm>
            <a:off x="1972238" y="6347014"/>
            <a:ext cx="340659" cy="5056094"/>
          </a:xfrm>
          <a:prstGeom prst="leftBracket">
            <a:avLst/>
          </a:prstGeom>
          <a:noFill/>
          <a:ln w="38100" cap="flat">
            <a:solidFill>
              <a:schemeClr val="tx1">
                <a:lumMod val="85000"/>
                <a:lumOff val="1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Left Bracket 8">
            <a:extLst>
              <a:ext uri="{FF2B5EF4-FFF2-40B4-BE49-F238E27FC236}">
                <a16:creationId xmlns:a16="http://schemas.microsoft.com/office/drawing/2014/main" id="{A2A99A19-4D58-A748-A87D-6D84E418D470}"/>
              </a:ext>
            </a:extLst>
          </p:cNvPr>
          <p:cNvSpPr/>
          <p:nvPr/>
        </p:nvSpPr>
        <p:spPr>
          <a:xfrm>
            <a:off x="1972237" y="11510685"/>
            <a:ext cx="340660" cy="1757082"/>
          </a:xfrm>
          <a:prstGeom prst="leftBracket">
            <a:avLst/>
          </a:prstGeom>
          <a:noFill/>
          <a:ln w="38100" cap="flat">
            <a:solidFill>
              <a:schemeClr val="bg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TextBox 9">
            <a:extLst>
              <a:ext uri="{FF2B5EF4-FFF2-40B4-BE49-F238E27FC236}">
                <a16:creationId xmlns:a16="http://schemas.microsoft.com/office/drawing/2014/main" id="{56E6DCC7-CA7E-FC4D-8BE0-A6FA042A669C}"/>
              </a:ext>
            </a:extLst>
          </p:cNvPr>
          <p:cNvSpPr txBox="1"/>
          <p:nvPr/>
        </p:nvSpPr>
        <p:spPr>
          <a:xfrm>
            <a:off x="577400" y="3814450"/>
            <a:ext cx="1195836" cy="528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2500" b="1" i="0" u="none" strike="noStrike" cap="none" spc="0" normalizeH="0" baseline="0" dirty="0">
                <a:ln>
                  <a:noFill/>
                </a:ln>
                <a:solidFill>
                  <a:schemeClr val="bg2">
                    <a:lumMod val="75000"/>
                  </a:schemeClr>
                </a:solidFill>
                <a:effectLst/>
                <a:uFillTx/>
                <a:latin typeface="+mj-lt"/>
                <a:ea typeface="+mj-ea"/>
                <a:cs typeface="+mj-cs"/>
                <a:sym typeface="Helvetica Neue"/>
              </a:rPr>
              <a:t>Output</a:t>
            </a:r>
            <a:endParaRPr kumimoji="0" lang="en-US" sz="2500" b="1" i="0" u="none" strike="noStrike" cap="none" spc="0" normalizeH="0" baseline="0" dirty="0">
              <a:ln>
                <a:noFill/>
              </a:ln>
              <a:solidFill>
                <a:schemeClr val="bg2">
                  <a:lumMod val="75000"/>
                </a:schemeClr>
              </a:solidFill>
              <a:effectLst/>
              <a:uFillTx/>
              <a:latin typeface="+mj-lt"/>
              <a:ea typeface="+mj-ea"/>
              <a:cs typeface="+mj-cs"/>
              <a:sym typeface="Helvetica Neue"/>
            </a:endParaRPr>
          </a:p>
        </p:txBody>
      </p:sp>
      <p:sp>
        <p:nvSpPr>
          <p:cNvPr id="11" name="TextBox 10">
            <a:extLst>
              <a:ext uri="{FF2B5EF4-FFF2-40B4-BE49-F238E27FC236}">
                <a16:creationId xmlns:a16="http://schemas.microsoft.com/office/drawing/2014/main" id="{B226EB34-A493-5946-9388-348812249FB8}"/>
              </a:ext>
            </a:extLst>
          </p:cNvPr>
          <p:cNvSpPr txBox="1"/>
          <p:nvPr/>
        </p:nvSpPr>
        <p:spPr>
          <a:xfrm>
            <a:off x="711249" y="12124733"/>
            <a:ext cx="928134" cy="528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sz="2500" b="1" dirty="0">
                <a:solidFill>
                  <a:schemeClr val="bg2">
                    <a:lumMod val="75000"/>
                  </a:schemeClr>
                </a:solidFill>
              </a:rPr>
              <a:t>In</a:t>
            </a:r>
            <a:r>
              <a:rPr kumimoji="0" lang="en-US" altLang="zh-CN" sz="2500" b="1" i="0" u="none" strike="noStrike" cap="none" spc="0" normalizeH="0" baseline="0" dirty="0">
                <a:ln>
                  <a:noFill/>
                </a:ln>
                <a:solidFill>
                  <a:schemeClr val="bg2">
                    <a:lumMod val="75000"/>
                  </a:schemeClr>
                </a:solidFill>
                <a:effectLst/>
                <a:uFillTx/>
                <a:latin typeface="+mj-lt"/>
                <a:ea typeface="+mj-ea"/>
                <a:cs typeface="+mj-cs"/>
                <a:sym typeface="Helvetica Neue"/>
              </a:rPr>
              <a:t>put</a:t>
            </a:r>
            <a:endParaRPr kumimoji="0" lang="en-US" sz="2500" b="1" i="0" u="none" strike="noStrike" cap="none" spc="0" normalizeH="0" baseline="0" dirty="0">
              <a:ln>
                <a:noFill/>
              </a:ln>
              <a:solidFill>
                <a:schemeClr val="bg2">
                  <a:lumMod val="75000"/>
                </a:schemeClr>
              </a:solidFill>
              <a:effectLst/>
              <a:uFillTx/>
              <a:latin typeface="+mj-lt"/>
              <a:ea typeface="+mj-ea"/>
              <a:cs typeface="+mj-cs"/>
              <a:sym typeface="Helvetica Neue"/>
            </a:endParaRPr>
          </a:p>
        </p:txBody>
      </p:sp>
      <p:sp>
        <p:nvSpPr>
          <p:cNvPr id="12" name="Rectangle 11">
            <a:extLst>
              <a:ext uri="{FF2B5EF4-FFF2-40B4-BE49-F238E27FC236}">
                <a16:creationId xmlns:a16="http://schemas.microsoft.com/office/drawing/2014/main" id="{1CF58FBE-6029-6B41-8857-093102807A6D}"/>
              </a:ext>
            </a:extLst>
          </p:cNvPr>
          <p:cNvSpPr/>
          <p:nvPr/>
        </p:nvSpPr>
        <p:spPr>
          <a:xfrm>
            <a:off x="2510117" y="6705599"/>
            <a:ext cx="10667999" cy="2599764"/>
          </a:xfrm>
          <a:prstGeom prst="rect">
            <a:avLst/>
          </a:prstGeom>
          <a:noFill/>
          <a:ln w="38100" cap="flat">
            <a:solidFill>
              <a:srgbClr val="00B0F0">
                <a:alpha val="90000"/>
              </a:srgb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mj-lt"/>
              <a:ea typeface="+mj-ea"/>
              <a:cs typeface="+mj-cs"/>
              <a:sym typeface="Helvetica Neue"/>
            </a:endParaRPr>
          </a:p>
        </p:txBody>
      </p:sp>
      <p:sp>
        <p:nvSpPr>
          <p:cNvPr id="13" name="Rectangle 12">
            <a:extLst>
              <a:ext uri="{FF2B5EF4-FFF2-40B4-BE49-F238E27FC236}">
                <a16:creationId xmlns:a16="http://schemas.microsoft.com/office/drawing/2014/main" id="{9F02044A-81B6-D146-A0E4-816C17EB86B4}"/>
              </a:ext>
            </a:extLst>
          </p:cNvPr>
          <p:cNvSpPr/>
          <p:nvPr/>
        </p:nvSpPr>
        <p:spPr>
          <a:xfrm>
            <a:off x="2521035" y="9412937"/>
            <a:ext cx="10657081" cy="2492191"/>
          </a:xfrm>
          <a:prstGeom prst="rect">
            <a:avLst/>
          </a:prstGeom>
          <a:noFill/>
          <a:ln w="38100" cap="flat">
            <a:solidFill>
              <a:schemeClr val="accent5">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mj-lt"/>
              <a:ea typeface="+mj-ea"/>
              <a:cs typeface="+mj-cs"/>
              <a:sym typeface="Helvetica Neue"/>
            </a:endParaRPr>
          </a:p>
        </p:txBody>
      </p:sp>
    </p:spTree>
    <p:extLst>
      <p:ext uri="{BB962C8B-B14F-4D97-AF65-F5344CB8AC3E}">
        <p14:creationId xmlns:p14="http://schemas.microsoft.com/office/powerpoint/2010/main" val="189790084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模型介绍</a:t>
            </a:r>
            <a:r>
              <a:rPr kumimoji="1" lang="en-US" altLang="zh-CN" sz="3600" dirty="0">
                <a:solidFill>
                  <a:schemeClr val="tx1"/>
                </a:solidFill>
                <a:latin typeface="TTTGB Medium" panose="020C06030202040F0204" pitchFamily="34" charset="-122"/>
                <a:ea typeface="TTTGB Medium" panose="020C06030202040F0204" pitchFamily="34" charset="-122"/>
              </a:rPr>
              <a:t>-model2</a:t>
            </a:r>
            <a:endParaRPr sz="3600" dirty="0">
              <a:solidFill>
                <a:schemeClr val="tx1"/>
              </a:solidFill>
            </a:endParaRPr>
          </a:p>
        </p:txBody>
      </p:sp>
      <p:pic>
        <p:nvPicPr>
          <p:cNvPr id="2051" name="Picture 3"/>
          <p:cNvPicPr>
            <a:picLocks noChangeAspect="1" noChangeArrowheads="1"/>
          </p:cNvPicPr>
          <p:nvPr/>
        </p:nvPicPr>
        <p:blipFill>
          <a:blip r:embed="rId3" cstate="print"/>
          <a:srcRect/>
          <a:stretch>
            <a:fillRect/>
          </a:stretch>
        </p:blipFill>
        <p:spPr bwMode="auto">
          <a:xfrm>
            <a:off x="1900699" y="1744795"/>
            <a:ext cx="11136351" cy="11971205"/>
          </a:xfrm>
          <a:prstGeom prst="rect">
            <a:avLst/>
          </a:prstGeom>
          <a:noFill/>
          <a:ln w="9525">
            <a:noFill/>
            <a:miter lim="800000"/>
            <a:headEnd/>
            <a:tailEnd/>
          </a:ln>
        </p:spPr>
      </p:pic>
      <p:sp>
        <p:nvSpPr>
          <p:cNvPr id="2" name="Rectangle 1">
            <a:extLst>
              <a:ext uri="{FF2B5EF4-FFF2-40B4-BE49-F238E27FC236}">
                <a16:creationId xmlns:a16="http://schemas.microsoft.com/office/drawing/2014/main" id="{E7D3A619-7B52-4641-B06C-FBCCEBE4C702}"/>
              </a:ext>
            </a:extLst>
          </p:cNvPr>
          <p:cNvSpPr/>
          <p:nvPr/>
        </p:nvSpPr>
        <p:spPr>
          <a:xfrm>
            <a:off x="14234691" y="3332173"/>
            <a:ext cx="7164831" cy="8796447"/>
          </a:xfrm>
          <a:prstGeom prst="rect">
            <a:avLst/>
          </a:prstGeom>
          <a:solidFill>
            <a:schemeClr val="accent1">
              <a:lumMod val="75000"/>
              <a:alpha val="84000"/>
            </a:schemeClr>
          </a:solidFill>
        </p:spPr>
        <p:txBody>
          <a:bodyPr wrap="square">
            <a:spAutoFit/>
          </a:bodyPr>
          <a:lstStyle/>
          <a:p>
            <a:pPr marL="457200" indent="-457200" algn="l">
              <a:lnSpc>
                <a:spcPct val="125000"/>
              </a:lnSpc>
              <a:buFont typeface="Courier New" panose="02070309020205020404" pitchFamily="49" charset="0"/>
              <a:buChar char="o"/>
            </a:pPr>
            <a:r>
              <a:rPr lang="en-US" altLang="zh-CN" dirty="0">
                <a:solidFill>
                  <a:schemeClr val="bg1"/>
                </a:solidFill>
              </a:rPr>
              <a:t>DNN+Conv1d + Pre-LN</a:t>
            </a:r>
          </a:p>
          <a:p>
            <a:pPr marL="457200" indent="-457200" algn="l">
              <a:lnSpc>
                <a:spcPct val="125000"/>
              </a:lnSpc>
              <a:buFont typeface="Courier New" panose="02070309020205020404" pitchFamily="49" charset="0"/>
              <a:buChar char="o"/>
            </a:pPr>
            <a:r>
              <a:rPr lang="en-US" altLang="zh-CN" dirty="0">
                <a:solidFill>
                  <a:schemeClr val="bg1"/>
                </a:solidFill>
              </a:rPr>
              <a:t>Score:</a:t>
            </a:r>
            <a:r>
              <a:rPr lang="zh-CN" altLang="en-US" dirty="0">
                <a:solidFill>
                  <a:schemeClr val="bg1"/>
                </a:solidFill>
              </a:rPr>
              <a:t> </a:t>
            </a:r>
            <a:r>
              <a:rPr lang="en-US" altLang="zh-CN" dirty="0">
                <a:solidFill>
                  <a:schemeClr val="bg1"/>
                </a:solidFill>
              </a:rPr>
              <a:t>1477~1.478</a:t>
            </a:r>
          </a:p>
          <a:p>
            <a:pPr marL="457200" indent="-457200" algn="l">
              <a:lnSpc>
                <a:spcPct val="125000"/>
              </a:lnSpc>
              <a:buFont typeface="Courier New" panose="02070309020205020404" pitchFamily="49" charset="0"/>
              <a:buChar char="o"/>
            </a:pPr>
            <a:endParaRPr lang="en-US" altLang="zh-CN" dirty="0">
              <a:solidFill>
                <a:schemeClr val="bg1"/>
              </a:solidFill>
            </a:endParaRPr>
          </a:p>
          <a:p>
            <a:pPr algn="l">
              <a:lnSpc>
                <a:spcPct val="125000"/>
              </a:lnSpc>
            </a:pPr>
            <a:r>
              <a:rPr lang="zh-CN" altLang="en-US" b="1" dirty="0">
                <a:solidFill>
                  <a:schemeClr val="bg1"/>
                </a:solidFill>
              </a:rPr>
              <a:t>实验细节</a:t>
            </a:r>
            <a:endParaRPr lang="en-US" altLang="zh-CN" b="1" dirty="0">
              <a:solidFill>
                <a:schemeClr val="bg1"/>
              </a:solidFill>
            </a:endParaRPr>
          </a:p>
          <a:p>
            <a:pPr marL="457200" indent="-457200" algn="l">
              <a:lnSpc>
                <a:spcPct val="125000"/>
              </a:lnSpc>
              <a:buFont typeface="Courier New" panose="02070309020205020404" pitchFamily="49" charset="0"/>
              <a:buChar char="o"/>
            </a:pPr>
            <a:r>
              <a:rPr lang="en-US" altLang="zh-CN" dirty="0">
                <a:solidFill>
                  <a:schemeClr val="bg1"/>
                </a:solidFill>
              </a:rPr>
              <a:t>5 Folds Bagging</a:t>
            </a:r>
          </a:p>
          <a:p>
            <a:pPr marL="457200" indent="-457200" algn="l">
              <a:lnSpc>
                <a:spcPct val="125000"/>
              </a:lnSpc>
              <a:buFont typeface="Courier New" panose="02070309020205020404" pitchFamily="49" charset="0"/>
              <a:buChar char="o"/>
            </a:pPr>
            <a:r>
              <a:rPr lang="en-US" altLang="zh-CN" dirty="0">
                <a:solidFill>
                  <a:schemeClr val="bg1"/>
                </a:solidFill>
              </a:rPr>
              <a:t>7 </a:t>
            </a:r>
            <a:r>
              <a:rPr lang="zh-CN" altLang="en-US" dirty="0">
                <a:solidFill>
                  <a:schemeClr val="bg1"/>
                </a:solidFill>
              </a:rPr>
              <a:t>输入 </a:t>
            </a:r>
            <a:r>
              <a:rPr lang="en-US" altLang="zh-CN" dirty="0">
                <a:solidFill>
                  <a:schemeClr val="bg1"/>
                </a:solidFill>
              </a:rPr>
              <a:t>+</a:t>
            </a:r>
            <a:r>
              <a:rPr lang="zh-CN" altLang="en-US" dirty="0">
                <a:solidFill>
                  <a:schemeClr val="bg1"/>
                </a:solidFill>
              </a:rPr>
              <a:t> </a:t>
            </a:r>
            <a:r>
              <a:rPr lang="en-US" altLang="zh-CN" dirty="0">
                <a:solidFill>
                  <a:schemeClr val="bg1"/>
                </a:solidFill>
              </a:rPr>
              <a:t>6</a:t>
            </a:r>
            <a:r>
              <a:rPr lang="zh-CN" altLang="en-US" dirty="0">
                <a:solidFill>
                  <a:schemeClr val="bg1"/>
                </a:solidFill>
              </a:rPr>
              <a:t>组</a:t>
            </a:r>
            <a:r>
              <a:rPr lang="en-US" altLang="zh-CN" dirty="0">
                <a:solidFill>
                  <a:schemeClr val="bg1"/>
                </a:solidFill>
              </a:rPr>
              <a:t>Embedding</a:t>
            </a:r>
          </a:p>
          <a:p>
            <a:pPr marL="457200" indent="-457200" algn="l">
              <a:lnSpc>
                <a:spcPct val="125000"/>
              </a:lnSpc>
              <a:buFont typeface="Courier New" panose="02070309020205020404" pitchFamily="49" charset="0"/>
              <a:buChar char="o"/>
            </a:pPr>
            <a:r>
              <a:rPr lang="en-US" altLang="zh-CN" dirty="0">
                <a:solidFill>
                  <a:schemeClr val="bg1"/>
                </a:solidFill>
              </a:rPr>
              <a:t>Batch Size:</a:t>
            </a:r>
            <a:r>
              <a:rPr lang="zh-CN" altLang="en-US" dirty="0">
                <a:solidFill>
                  <a:schemeClr val="bg1"/>
                </a:solidFill>
              </a:rPr>
              <a:t> </a:t>
            </a:r>
            <a:r>
              <a:rPr lang="en-US" altLang="zh-CN" dirty="0">
                <a:solidFill>
                  <a:schemeClr val="bg1"/>
                </a:solidFill>
              </a:rPr>
              <a:t>512</a:t>
            </a:r>
          </a:p>
          <a:p>
            <a:pPr marL="457200" indent="-457200" algn="l">
              <a:lnSpc>
                <a:spcPct val="125000"/>
              </a:lnSpc>
              <a:buFont typeface="Courier New" panose="02070309020205020404" pitchFamily="49" charset="0"/>
              <a:buChar char="o"/>
            </a:pPr>
            <a:r>
              <a:rPr lang="zh-CN" altLang="en-US" dirty="0">
                <a:solidFill>
                  <a:schemeClr val="bg1"/>
                </a:solidFill>
              </a:rPr>
              <a:t>优化器</a:t>
            </a:r>
            <a:r>
              <a:rPr lang="en-US" altLang="zh-CN" dirty="0">
                <a:solidFill>
                  <a:schemeClr val="bg1"/>
                </a:solidFill>
              </a:rPr>
              <a:t>:</a:t>
            </a:r>
            <a:r>
              <a:rPr lang="zh-CN" altLang="en-US" dirty="0">
                <a:solidFill>
                  <a:schemeClr val="bg1"/>
                </a:solidFill>
              </a:rPr>
              <a:t> </a:t>
            </a:r>
            <a:r>
              <a:rPr lang="en-US" altLang="zh-CN" dirty="0">
                <a:solidFill>
                  <a:schemeClr val="bg1"/>
                </a:solidFill>
              </a:rPr>
              <a:t>Adam</a:t>
            </a:r>
          </a:p>
          <a:p>
            <a:pPr marL="457200" indent="-457200" algn="l">
              <a:lnSpc>
                <a:spcPct val="125000"/>
              </a:lnSpc>
              <a:buFont typeface="Courier New" panose="02070309020205020404" pitchFamily="49" charset="0"/>
              <a:buChar char="o"/>
            </a:pPr>
            <a:r>
              <a:rPr lang="en-US" altLang="zh-CN" dirty="0">
                <a:solidFill>
                  <a:schemeClr val="bg1"/>
                </a:solidFill>
              </a:rPr>
              <a:t>LR Schedule</a:t>
            </a:r>
          </a:p>
          <a:p>
            <a:pPr marL="457200" indent="-457200" algn="l">
              <a:lnSpc>
                <a:spcPct val="125000"/>
              </a:lnSpc>
              <a:buFont typeface="Courier New" panose="02070309020205020404" pitchFamily="49" charset="0"/>
              <a:buChar char="o"/>
            </a:pPr>
            <a:r>
              <a:rPr lang="en-US" altLang="zh-CN" dirty="0">
                <a:solidFill>
                  <a:schemeClr val="bg1"/>
                </a:solidFill>
              </a:rPr>
              <a:t>0~15</a:t>
            </a:r>
            <a:r>
              <a:rPr lang="zh-CN" altLang="en-US" dirty="0">
                <a:solidFill>
                  <a:schemeClr val="bg1"/>
                </a:solidFill>
              </a:rPr>
              <a:t>   </a:t>
            </a:r>
            <a:r>
              <a:rPr lang="en-US" altLang="zh-CN" dirty="0">
                <a:solidFill>
                  <a:schemeClr val="bg1"/>
                </a:solidFill>
              </a:rPr>
              <a:t>epoch</a:t>
            </a:r>
            <a:r>
              <a:rPr lang="zh-CN" altLang="en-US" dirty="0">
                <a:solidFill>
                  <a:schemeClr val="bg1"/>
                </a:solidFill>
              </a:rPr>
              <a:t> </a:t>
            </a:r>
            <a:r>
              <a:rPr lang="en-US" altLang="zh-CN" dirty="0">
                <a:solidFill>
                  <a:schemeClr val="bg1"/>
                </a:solidFill>
              </a:rPr>
              <a:t>5e-4</a:t>
            </a:r>
          </a:p>
          <a:p>
            <a:pPr marL="457200" indent="-457200" algn="l">
              <a:lnSpc>
                <a:spcPct val="125000"/>
              </a:lnSpc>
              <a:buFont typeface="Courier New" panose="02070309020205020404" pitchFamily="49" charset="0"/>
              <a:buChar char="o"/>
            </a:pPr>
            <a:r>
              <a:rPr lang="en-US" altLang="zh-CN" dirty="0">
                <a:solidFill>
                  <a:schemeClr val="bg1"/>
                </a:solidFill>
              </a:rPr>
              <a:t>16~22</a:t>
            </a:r>
            <a:r>
              <a:rPr lang="zh-CN" altLang="en-US" dirty="0">
                <a:solidFill>
                  <a:schemeClr val="bg1"/>
                </a:solidFill>
              </a:rPr>
              <a:t> </a:t>
            </a:r>
            <a:r>
              <a:rPr lang="en-US" altLang="zh-CN" dirty="0">
                <a:solidFill>
                  <a:schemeClr val="bg1"/>
                </a:solidFill>
              </a:rPr>
              <a:t>epoch</a:t>
            </a:r>
            <a:r>
              <a:rPr lang="zh-CN" altLang="en-US" dirty="0">
                <a:solidFill>
                  <a:schemeClr val="bg1"/>
                </a:solidFill>
              </a:rPr>
              <a:t> </a:t>
            </a:r>
            <a:r>
              <a:rPr lang="en-US" altLang="zh-CN" dirty="0">
                <a:solidFill>
                  <a:schemeClr val="bg1"/>
                </a:solidFill>
              </a:rPr>
              <a:t>1.25e-4</a:t>
            </a:r>
          </a:p>
          <a:p>
            <a:pPr marL="457200" indent="-457200" algn="l">
              <a:lnSpc>
                <a:spcPct val="125000"/>
              </a:lnSpc>
              <a:buFont typeface="Courier New" panose="02070309020205020404" pitchFamily="49" charset="0"/>
              <a:buChar char="o"/>
            </a:pPr>
            <a:endParaRPr lang="en-US" altLang="zh-CN" dirty="0">
              <a:solidFill>
                <a:schemeClr val="bg1"/>
              </a:solidFill>
            </a:endParaRPr>
          </a:p>
          <a:p>
            <a:pPr algn="l">
              <a:lnSpc>
                <a:spcPct val="125000"/>
              </a:lnSpc>
            </a:pPr>
            <a:r>
              <a:rPr lang="zh-CN" altLang="en-US" b="1" dirty="0">
                <a:solidFill>
                  <a:schemeClr val="bg1"/>
                </a:solidFill>
              </a:rPr>
              <a:t>训练细节</a:t>
            </a:r>
            <a:endParaRPr lang="en-US" altLang="zh-CN" b="1" dirty="0">
              <a:solidFill>
                <a:schemeClr val="bg1"/>
              </a:solidFill>
            </a:endParaRPr>
          </a:p>
          <a:p>
            <a:pPr marL="457200" indent="-457200" algn="l">
              <a:lnSpc>
                <a:spcPct val="125000"/>
              </a:lnSpc>
              <a:buFont typeface="Courier New" panose="02070309020205020404" pitchFamily="49" charset="0"/>
              <a:buChar char="o"/>
            </a:pPr>
            <a:r>
              <a:rPr lang="en-US" altLang="zh-CN" dirty="0">
                <a:solidFill>
                  <a:schemeClr val="bg1"/>
                </a:solidFill>
              </a:rPr>
              <a:t>4*V100</a:t>
            </a:r>
            <a:r>
              <a:rPr lang="zh-CN" altLang="en-US" dirty="0">
                <a:solidFill>
                  <a:schemeClr val="bg1"/>
                </a:solidFill>
              </a:rPr>
              <a:t>数据并行</a:t>
            </a:r>
            <a:endParaRPr lang="en-US" altLang="zh-CN" dirty="0">
              <a:solidFill>
                <a:schemeClr val="bg1"/>
              </a:solidFill>
            </a:endParaRPr>
          </a:p>
        </p:txBody>
      </p:sp>
    </p:spTree>
    <p:extLst>
      <p:ext uri="{BB962C8B-B14F-4D97-AF65-F5344CB8AC3E}">
        <p14:creationId xmlns:p14="http://schemas.microsoft.com/office/powerpoint/2010/main" val="16914079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A74A98-3C0D-034E-95C9-442BC933332B}"/>
              </a:ext>
            </a:extLst>
          </p:cNvPr>
          <p:cNvPicPr>
            <a:picLocks noChangeAspect="1"/>
          </p:cNvPicPr>
          <p:nvPr/>
        </p:nvPicPr>
        <p:blipFill>
          <a:blip r:embed="rId2"/>
          <a:stretch>
            <a:fillRect/>
          </a:stretch>
        </p:blipFill>
        <p:spPr>
          <a:xfrm>
            <a:off x="1376830" y="3126066"/>
            <a:ext cx="10693400" cy="8216900"/>
          </a:xfrm>
          <a:prstGeom prst="rect">
            <a:avLst/>
          </a:prstGeom>
        </p:spPr>
      </p:pic>
      <p:pic>
        <p:nvPicPr>
          <p:cNvPr id="3" name="Picture 2">
            <a:extLst>
              <a:ext uri="{FF2B5EF4-FFF2-40B4-BE49-F238E27FC236}">
                <a16:creationId xmlns:a16="http://schemas.microsoft.com/office/drawing/2014/main" id="{627FAD43-12BD-2F4E-B4E9-A08A4767FB74}"/>
              </a:ext>
            </a:extLst>
          </p:cNvPr>
          <p:cNvPicPr>
            <a:picLocks noChangeAspect="1"/>
          </p:cNvPicPr>
          <p:nvPr/>
        </p:nvPicPr>
        <p:blipFill>
          <a:blip r:embed="rId3"/>
          <a:stretch>
            <a:fillRect/>
          </a:stretch>
        </p:blipFill>
        <p:spPr>
          <a:xfrm>
            <a:off x="14897474" y="3411817"/>
            <a:ext cx="6565900" cy="7645400"/>
          </a:xfrm>
          <a:prstGeom prst="rect">
            <a:avLst/>
          </a:prstGeom>
        </p:spPr>
      </p:pic>
      <p:sp>
        <p:nvSpPr>
          <p:cNvPr id="4" name="Rectangle 3">
            <a:extLst>
              <a:ext uri="{FF2B5EF4-FFF2-40B4-BE49-F238E27FC236}">
                <a16:creationId xmlns:a16="http://schemas.microsoft.com/office/drawing/2014/main" id="{1847C8DF-F6F6-304B-ACA9-C985E20D86E4}"/>
              </a:ext>
            </a:extLst>
          </p:cNvPr>
          <p:cNvSpPr/>
          <p:nvPr/>
        </p:nvSpPr>
        <p:spPr>
          <a:xfrm>
            <a:off x="16396121" y="11824446"/>
            <a:ext cx="3568606" cy="369332"/>
          </a:xfrm>
          <a:prstGeom prst="rect">
            <a:avLst/>
          </a:prstGeom>
        </p:spPr>
        <p:txBody>
          <a:bodyPr wrap="none">
            <a:spAutoFit/>
          </a:bodyPr>
          <a:lstStyle/>
          <a:p>
            <a:r>
              <a:rPr lang="en-US" sz="1800" dirty="0">
                <a:hlinkClick r:id="rId4"/>
              </a:rPr>
              <a:t>https://arxiv.org/abs/2002.04745</a:t>
            </a:r>
            <a:endParaRPr lang="en-US" sz="1800" dirty="0"/>
          </a:p>
        </p:txBody>
      </p:sp>
      <p:sp>
        <p:nvSpPr>
          <p:cNvPr id="5" name="Rectangle 4">
            <a:extLst>
              <a:ext uri="{FF2B5EF4-FFF2-40B4-BE49-F238E27FC236}">
                <a16:creationId xmlns:a16="http://schemas.microsoft.com/office/drawing/2014/main" id="{608815F4-AE9F-644D-872A-977C68374B72}"/>
              </a:ext>
            </a:extLst>
          </p:cNvPr>
          <p:cNvSpPr/>
          <p:nvPr/>
        </p:nvSpPr>
        <p:spPr>
          <a:xfrm>
            <a:off x="4753279" y="11824446"/>
            <a:ext cx="3940501" cy="369332"/>
          </a:xfrm>
          <a:prstGeom prst="rect">
            <a:avLst/>
          </a:prstGeom>
        </p:spPr>
        <p:txBody>
          <a:bodyPr wrap="none">
            <a:spAutoFit/>
          </a:bodyPr>
          <a:lstStyle/>
          <a:p>
            <a:r>
              <a:rPr lang="en-US" sz="1800" dirty="0">
                <a:hlinkClick r:id="rId5"/>
              </a:rPr>
              <a:t>https://arxiv.org/pdf/2003.07000.pdf</a:t>
            </a:r>
            <a:endParaRPr lang="en-US" sz="1800" dirty="0"/>
          </a:p>
        </p:txBody>
      </p:sp>
      <p:sp>
        <p:nvSpPr>
          <p:cNvPr id="6" name="1.1 内容标题">
            <a:extLst>
              <a:ext uri="{FF2B5EF4-FFF2-40B4-BE49-F238E27FC236}">
                <a16:creationId xmlns:a16="http://schemas.microsoft.com/office/drawing/2014/main" id="{E655588B-63BC-394A-899B-5B7FD9DF9452}"/>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模型介绍</a:t>
            </a:r>
            <a:r>
              <a:rPr kumimoji="1" lang="en-US" altLang="zh-CN" sz="3600" dirty="0">
                <a:solidFill>
                  <a:schemeClr val="tx1"/>
                </a:solidFill>
                <a:latin typeface="TTTGB Medium" panose="020C06030202040F0204" pitchFamily="34" charset="-122"/>
                <a:ea typeface="TTTGB Medium" panose="020C06030202040F0204" pitchFamily="34" charset="-122"/>
              </a:rPr>
              <a:t>-model3</a:t>
            </a:r>
            <a:endParaRPr sz="3600" dirty="0">
              <a:solidFill>
                <a:schemeClr val="tx1"/>
              </a:solidFill>
            </a:endParaRPr>
          </a:p>
        </p:txBody>
      </p:sp>
      <p:sp>
        <p:nvSpPr>
          <p:cNvPr id="8" name="Rectangle 7">
            <a:extLst>
              <a:ext uri="{FF2B5EF4-FFF2-40B4-BE49-F238E27FC236}">
                <a16:creationId xmlns:a16="http://schemas.microsoft.com/office/drawing/2014/main" id="{289E8727-7C5B-7249-B407-75BEDF975AF1}"/>
              </a:ext>
            </a:extLst>
          </p:cNvPr>
          <p:cNvSpPr/>
          <p:nvPr/>
        </p:nvSpPr>
        <p:spPr>
          <a:xfrm>
            <a:off x="1801905" y="11424336"/>
            <a:ext cx="9843247" cy="400110"/>
          </a:xfrm>
          <a:prstGeom prst="rect">
            <a:avLst/>
          </a:prstGeom>
        </p:spPr>
        <p:txBody>
          <a:bodyPr wrap="square">
            <a:spAutoFit/>
          </a:bodyPr>
          <a:lstStyle/>
          <a:p>
            <a:r>
              <a:rPr lang="en-US" sz="2000" dirty="0"/>
              <a:t>TRANS-BLSTM: Transformer with Bidirectional LSTM for Language Understanding</a:t>
            </a:r>
          </a:p>
        </p:txBody>
      </p:sp>
      <p:sp>
        <p:nvSpPr>
          <p:cNvPr id="9" name="Rectangle 8">
            <a:extLst>
              <a:ext uri="{FF2B5EF4-FFF2-40B4-BE49-F238E27FC236}">
                <a16:creationId xmlns:a16="http://schemas.microsoft.com/office/drawing/2014/main" id="{96186BB5-B107-0245-970A-E478A376E3F9}"/>
              </a:ext>
            </a:extLst>
          </p:cNvPr>
          <p:cNvSpPr/>
          <p:nvPr/>
        </p:nvSpPr>
        <p:spPr>
          <a:xfrm>
            <a:off x="14549718" y="11424336"/>
            <a:ext cx="7261412" cy="400110"/>
          </a:xfrm>
          <a:prstGeom prst="rect">
            <a:avLst/>
          </a:prstGeom>
        </p:spPr>
        <p:txBody>
          <a:bodyPr wrap="square">
            <a:spAutoFit/>
          </a:bodyPr>
          <a:lstStyle/>
          <a:p>
            <a:pPr algn="l"/>
            <a:r>
              <a:rPr lang="en-US" sz="2000" dirty="0">
                <a:latin typeface="Lucida Grande" panose="020B0600040502020204" pitchFamily="34" charset="0"/>
              </a:rPr>
              <a:t>On Layer Normalization in the Transformer Architecture</a:t>
            </a:r>
          </a:p>
        </p:txBody>
      </p:sp>
      <p:sp>
        <p:nvSpPr>
          <p:cNvPr id="10" name="Rectangle 9">
            <a:extLst>
              <a:ext uri="{FF2B5EF4-FFF2-40B4-BE49-F238E27FC236}">
                <a16:creationId xmlns:a16="http://schemas.microsoft.com/office/drawing/2014/main" id="{60A2177E-7793-AF48-B9B2-D4942AC2FFF2}"/>
              </a:ext>
            </a:extLst>
          </p:cNvPr>
          <p:cNvSpPr/>
          <p:nvPr/>
        </p:nvSpPr>
        <p:spPr>
          <a:xfrm>
            <a:off x="5880847" y="3836894"/>
            <a:ext cx="5629835" cy="7506072"/>
          </a:xfrm>
          <a:prstGeom prst="rect">
            <a:avLst/>
          </a:prstGeom>
          <a:noFill/>
          <a:ln w="381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mj-lt"/>
              <a:ea typeface="+mj-ea"/>
              <a:cs typeface="+mj-cs"/>
              <a:sym typeface="Helvetica Neue"/>
            </a:endParaRPr>
          </a:p>
        </p:txBody>
      </p:sp>
      <p:sp>
        <p:nvSpPr>
          <p:cNvPr id="11" name="Rectangle 10">
            <a:extLst>
              <a:ext uri="{FF2B5EF4-FFF2-40B4-BE49-F238E27FC236}">
                <a16:creationId xmlns:a16="http://schemas.microsoft.com/office/drawing/2014/main" id="{BCAB7221-4D80-B945-907D-7F9580E262B0}"/>
              </a:ext>
            </a:extLst>
          </p:cNvPr>
          <p:cNvSpPr/>
          <p:nvPr/>
        </p:nvSpPr>
        <p:spPr>
          <a:xfrm>
            <a:off x="18180424" y="3411817"/>
            <a:ext cx="3157446" cy="7506072"/>
          </a:xfrm>
          <a:prstGeom prst="rect">
            <a:avLst/>
          </a:prstGeom>
          <a:noFill/>
          <a:ln w="381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mj-lt"/>
              <a:ea typeface="+mj-ea"/>
              <a:cs typeface="+mj-cs"/>
              <a:sym typeface="Helvetica Neue"/>
            </a:endParaRPr>
          </a:p>
        </p:txBody>
      </p:sp>
    </p:spTree>
    <p:extLst>
      <p:ext uri="{BB962C8B-B14F-4D97-AF65-F5344CB8AC3E}">
        <p14:creationId xmlns:p14="http://schemas.microsoft.com/office/powerpoint/2010/main" val="21549484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模型介绍</a:t>
            </a:r>
            <a:r>
              <a:rPr kumimoji="1" lang="en-US" altLang="zh-CN" sz="3600" dirty="0">
                <a:solidFill>
                  <a:schemeClr val="tx1"/>
                </a:solidFill>
                <a:latin typeface="TTTGB Medium" panose="020C06030202040F0204" pitchFamily="34" charset="-122"/>
                <a:ea typeface="TTTGB Medium" panose="020C06030202040F0204" pitchFamily="34" charset="-122"/>
              </a:rPr>
              <a:t>-model3</a:t>
            </a:r>
            <a:endParaRPr sz="3600" dirty="0">
              <a:solidFill>
                <a:schemeClr val="tx1"/>
              </a:solidFill>
            </a:endParaRPr>
          </a:p>
        </p:txBody>
      </p:sp>
      <p:pic>
        <p:nvPicPr>
          <p:cNvPr id="3074" name="Picture 2"/>
          <p:cNvPicPr>
            <a:picLocks noChangeAspect="1" noChangeArrowheads="1"/>
          </p:cNvPicPr>
          <p:nvPr/>
        </p:nvPicPr>
        <p:blipFill>
          <a:blip r:embed="rId3" cstate="print"/>
          <a:srcRect/>
          <a:stretch>
            <a:fillRect/>
          </a:stretch>
        </p:blipFill>
        <p:spPr bwMode="auto">
          <a:xfrm>
            <a:off x="3696691" y="1783149"/>
            <a:ext cx="8253182" cy="11932850"/>
          </a:xfrm>
          <a:prstGeom prst="rect">
            <a:avLst/>
          </a:prstGeom>
          <a:noFill/>
          <a:ln w="9525">
            <a:noFill/>
            <a:miter lim="800000"/>
            <a:headEnd/>
            <a:tailEnd/>
          </a:ln>
        </p:spPr>
      </p:pic>
      <p:sp>
        <p:nvSpPr>
          <p:cNvPr id="5" name="Rectangle 4">
            <a:extLst>
              <a:ext uri="{FF2B5EF4-FFF2-40B4-BE49-F238E27FC236}">
                <a16:creationId xmlns:a16="http://schemas.microsoft.com/office/drawing/2014/main" id="{1EC77435-CA48-1945-8518-701CDB182FC0}"/>
              </a:ext>
            </a:extLst>
          </p:cNvPr>
          <p:cNvSpPr/>
          <p:nvPr/>
        </p:nvSpPr>
        <p:spPr>
          <a:xfrm>
            <a:off x="13860401" y="3428295"/>
            <a:ext cx="7748710" cy="8642559"/>
          </a:xfrm>
          <a:prstGeom prst="rect">
            <a:avLst/>
          </a:prstGeom>
          <a:solidFill>
            <a:schemeClr val="accent1">
              <a:lumMod val="75000"/>
              <a:alpha val="84000"/>
            </a:schemeClr>
          </a:solidFill>
        </p:spPr>
        <p:txBody>
          <a:bodyPr wrap="square">
            <a:spAutoFit/>
          </a:bodyPr>
          <a:lstStyle/>
          <a:p>
            <a:pPr marL="457200" indent="-457200" algn="l">
              <a:lnSpc>
                <a:spcPct val="125000"/>
              </a:lnSpc>
              <a:buFont typeface="Courier New" panose="02070309020205020404" pitchFamily="49" charset="0"/>
              <a:buChar char="o"/>
            </a:pPr>
            <a:r>
              <a:rPr lang="en-US" altLang="zh-CN" dirty="0">
                <a:solidFill>
                  <a:schemeClr val="bg1"/>
                </a:solidFill>
              </a:rPr>
              <a:t>Pre-LN+Transformer+LSTM+Conv1d</a:t>
            </a:r>
          </a:p>
          <a:p>
            <a:pPr marL="457200" indent="-457200" algn="l">
              <a:lnSpc>
                <a:spcPct val="125000"/>
              </a:lnSpc>
              <a:buFont typeface="Courier New" panose="02070309020205020404" pitchFamily="49" charset="0"/>
              <a:buChar char="o"/>
            </a:pPr>
            <a:r>
              <a:rPr lang="en-US" altLang="zh-CN" dirty="0">
                <a:solidFill>
                  <a:schemeClr val="bg1"/>
                </a:solidFill>
              </a:rPr>
              <a:t>Score:1477~1.478</a:t>
            </a:r>
          </a:p>
          <a:p>
            <a:pPr algn="l">
              <a:lnSpc>
                <a:spcPct val="125000"/>
              </a:lnSpc>
            </a:pPr>
            <a:endParaRPr lang="en-US" altLang="zh-CN" dirty="0">
              <a:solidFill>
                <a:schemeClr val="bg1"/>
              </a:solidFill>
            </a:endParaRPr>
          </a:p>
          <a:p>
            <a:pPr algn="l">
              <a:lnSpc>
                <a:spcPct val="125000"/>
              </a:lnSpc>
            </a:pPr>
            <a:r>
              <a:rPr lang="zh-CN" altLang="en-US" b="1" dirty="0">
                <a:solidFill>
                  <a:schemeClr val="bg1"/>
                </a:solidFill>
              </a:rPr>
              <a:t>实验细节</a:t>
            </a:r>
            <a:endParaRPr lang="en-US" altLang="zh-CN" b="1" dirty="0">
              <a:solidFill>
                <a:schemeClr val="bg1"/>
              </a:solidFill>
            </a:endParaRPr>
          </a:p>
          <a:p>
            <a:pPr marL="457200" indent="-457200" algn="l">
              <a:lnSpc>
                <a:spcPct val="125000"/>
              </a:lnSpc>
              <a:buFont typeface="Courier New" panose="02070309020205020404" pitchFamily="49" charset="0"/>
              <a:buChar char="o"/>
            </a:pPr>
            <a:r>
              <a:rPr lang="en-US" altLang="zh-CN" dirty="0">
                <a:solidFill>
                  <a:schemeClr val="bg1"/>
                </a:solidFill>
              </a:rPr>
              <a:t>5 Folds Bagging</a:t>
            </a:r>
          </a:p>
          <a:p>
            <a:pPr marL="457200" indent="-457200" algn="l">
              <a:lnSpc>
                <a:spcPct val="125000"/>
              </a:lnSpc>
              <a:buFont typeface="Courier New" panose="02070309020205020404" pitchFamily="49" charset="0"/>
              <a:buChar char="o"/>
            </a:pPr>
            <a:r>
              <a:rPr lang="en-US" altLang="zh-CN" dirty="0">
                <a:solidFill>
                  <a:schemeClr val="bg1"/>
                </a:solidFill>
              </a:rPr>
              <a:t>6 </a:t>
            </a:r>
            <a:r>
              <a:rPr lang="zh-CN" altLang="en-US" dirty="0">
                <a:solidFill>
                  <a:schemeClr val="bg1"/>
                </a:solidFill>
              </a:rPr>
              <a:t>输入 </a:t>
            </a:r>
            <a:r>
              <a:rPr lang="en-US" altLang="zh-CN" dirty="0">
                <a:solidFill>
                  <a:schemeClr val="bg1"/>
                </a:solidFill>
              </a:rPr>
              <a:t>+</a:t>
            </a:r>
            <a:r>
              <a:rPr lang="zh-CN" altLang="en-US" dirty="0">
                <a:solidFill>
                  <a:schemeClr val="bg1"/>
                </a:solidFill>
              </a:rPr>
              <a:t> </a:t>
            </a:r>
            <a:r>
              <a:rPr lang="en-US" altLang="zh-CN" dirty="0">
                <a:solidFill>
                  <a:schemeClr val="bg1"/>
                </a:solidFill>
              </a:rPr>
              <a:t>5</a:t>
            </a:r>
            <a:r>
              <a:rPr lang="zh-CN" altLang="en-US" dirty="0">
                <a:solidFill>
                  <a:schemeClr val="bg1"/>
                </a:solidFill>
              </a:rPr>
              <a:t>组</a:t>
            </a:r>
            <a:r>
              <a:rPr lang="en-US" altLang="zh-CN" dirty="0">
                <a:solidFill>
                  <a:schemeClr val="bg1"/>
                </a:solidFill>
              </a:rPr>
              <a:t>Embedding</a:t>
            </a:r>
          </a:p>
          <a:p>
            <a:pPr marL="457200" indent="-457200" algn="l">
              <a:lnSpc>
                <a:spcPct val="125000"/>
              </a:lnSpc>
              <a:buFont typeface="Courier New" panose="02070309020205020404" pitchFamily="49" charset="0"/>
              <a:buChar char="o"/>
            </a:pPr>
            <a:r>
              <a:rPr lang="en-US" altLang="zh-CN" dirty="0">
                <a:solidFill>
                  <a:schemeClr val="bg1"/>
                </a:solidFill>
              </a:rPr>
              <a:t>Batch Size:</a:t>
            </a:r>
            <a:r>
              <a:rPr lang="zh-CN" altLang="en-US" dirty="0">
                <a:solidFill>
                  <a:schemeClr val="bg1"/>
                </a:solidFill>
              </a:rPr>
              <a:t> </a:t>
            </a:r>
            <a:r>
              <a:rPr lang="en-US" altLang="zh-CN" dirty="0">
                <a:solidFill>
                  <a:schemeClr val="bg1"/>
                </a:solidFill>
              </a:rPr>
              <a:t>512</a:t>
            </a:r>
          </a:p>
          <a:p>
            <a:pPr marL="457200" indent="-457200" algn="l">
              <a:lnSpc>
                <a:spcPct val="125000"/>
              </a:lnSpc>
              <a:buFont typeface="Courier New" panose="02070309020205020404" pitchFamily="49" charset="0"/>
              <a:buChar char="o"/>
            </a:pPr>
            <a:r>
              <a:rPr lang="zh-CN" altLang="en-US" dirty="0">
                <a:solidFill>
                  <a:schemeClr val="bg1"/>
                </a:solidFill>
              </a:rPr>
              <a:t>优化器</a:t>
            </a:r>
            <a:r>
              <a:rPr lang="en-US" altLang="zh-CN" dirty="0">
                <a:solidFill>
                  <a:schemeClr val="bg1"/>
                </a:solidFill>
              </a:rPr>
              <a:t>:</a:t>
            </a:r>
            <a:r>
              <a:rPr lang="zh-CN" altLang="en-US" dirty="0">
                <a:solidFill>
                  <a:schemeClr val="bg1"/>
                </a:solidFill>
              </a:rPr>
              <a:t> </a:t>
            </a:r>
            <a:r>
              <a:rPr lang="en-US" altLang="zh-CN" dirty="0">
                <a:solidFill>
                  <a:schemeClr val="bg1"/>
                </a:solidFill>
              </a:rPr>
              <a:t>Adam</a:t>
            </a:r>
          </a:p>
          <a:p>
            <a:pPr marL="457200" indent="-457200" algn="l">
              <a:lnSpc>
                <a:spcPct val="125000"/>
              </a:lnSpc>
              <a:buFont typeface="Courier New" panose="02070309020205020404" pitchFamily="49" charset="0"/>
              <a:buChar char="o"/>
            </a:pPr>
            <a:r>
              <a:rPr lang="en-US" altLang="zh-CN" dirty="0">
                <a:solidFill>
                  <a:schemeClr val="bg1"/>
                </a:solidFill>
              </a:rPr>
              <a:t>LR Schedule</a:t>
            </a:r>
          </a:p>
          <a:p>
            <a:pPr marL="457200" indent="-457200" algn="l">
              <a:lnSpc>
                <a:spcPct val="125000"/>
              </a:lnSpc>
              <a:buFont typeface="Courier New" panose="02070309020205020404" pitchFamily="49" charset="0"/>
              <a:buChar char="o"/>
            </a:pPr>
            <a:r>
              <a:rPr lang="en-US" altLang="zh-CN" dirty="0">
                <a:solidFill>
                  <a:schemeClr val="bg1"/>
                </a:solidFill>
              </a:rPr>
              <a:t>0~7</a:t>
            </a:r>
            <a:r>
              <a:rPr lang="zh-CN" altLang="en-US" dirty="0">
                <a:solidFill>
                  <a:schemeClr val="bg1"/>
                </a:solidFill>
              </a:rPr>
              <a:t>   </a:t>
            </a:r>
            <a:r>
              <a:rPr lang="en-US" altLang="zh-CN" dirty="0">
                <a:solidFill>
                  <a:schemeClr val="bg1"/>
                </a:solidFill>
              </a:rPr>
              <a:t>epoch</a:t>
            </a:r>
            <a:r>
              <a:rPr lang="zh-CN" altLang="en-US" dirty="0">
                <a:solidFill>
                  <a:schemeClr val="bg1"/>
                </a:solidFill>
              </a:rPr>
              <a:t> </a:t>
            </a:r>
            <a:r>
              <a:rPr lang="en-US" altLang="zh-CN" dirty="0">
                <a:solidFill>
                  <a:schemeClr val="bg1"/>
                </a:solidFill>
              </a:rPr>
              <a:t>5e-4</a:t>
            </a:r>
          </a:p>
          <a:p>
            <a:pPr marL="457200" indent="-457200" algn="l">
              <a:lnSpc>
                <a:spcPct val="125000"/>
              </a:lnSpc>
              <a:buFont typeface="Courier New" panose="02070309020205020404" pitchFamily="49" charset="0"/>
              <a:buChar char="o"/>
            </a:pPr>
            <a:r>
              <a:rPr lang="en-US" altLang="zh-CN" dirty="0">
                <a:solidFill>
                  <a:schemeClr val="bg1"/>
                </a:solidFill>
              </a:rPr>
              <a:t>8~13</a:t>
            </a:r>
            <a:r>
              <a:rPr lang="zh-CN" altLang="en-US" dirty="0">
                <a:solidFill>
                  <a:schemeClr val="bg1"/>
                </a:solidFill>
              </a:rPr>
              <a:t> </a:t>
            </a:r>
            <a:r>
              <a:rPr lang="en-US" altLang="zh-CN" dirty="0">
                <a:solidFill>
                  <a:schemeClr val="bg1"/>
                </a:solidFill>
              </a:rPr>
              <a:t>epoch</a:t>
            </a:r>
            <a:r>
              <a:rPr lang="zh-CN" altLang="en-US" dirty="0">
                <a:solidFill>
                  <a:schemeClr val="bg1"/>
                </a:solidFill>
              </a:rPr>
              <a:t> </a:t>
            </a:r>
            <a:r>
              <a:rPr lang="en-US" altLang="zh-CN" dirty="0">
                <a:solidFill>
                  <a:schemeClr val="bg1"/>
                </a:solidFill>
              </a:rPr>
              <a:t>1.25e-4</a:t>
            </a:r>
          </a:p>
          <a:p>
            <a:pPr marL="457200" indent="-457200" algn="l">
              <a:lnSpc>
                <a:spcPct val="125000"/>
              </a:lnSpc>
              <a:buFont typeface="Courier New" panose="02070309020205020404" pitchFamily="49" charset="0"/>
              <a:buChar char="o"/>
            </a:pPr>
            <a:endParaRPr lang="en-US" altLang="zh-CN" dirty="0">
              <a:solidFill>
                <a:schemeClr val="bg1"/>
              </a:solidFill>
            </a:endParaRPr>
          </a:p>
          <a:p>
            <a:pPr algn="l">
              <a:lnSpc>
                <a:spcPct val="125000"/>
              </a:lnSpc>
            </a:pPr>
            <a:r>
              <a:rPr lang="zh-CN" altLang="en-US" b="1" dirty="0">
                <a:solidFill>
                  <a:schemeClr val="bg1"/>
                </a:solidFill>
              </a:rPr>
              <a:t>训练细节</a:t>
            </a:r>
            <a:endParaRPr lang="en-US" altLang="zh-CN" b="1" dirty="0">
              <a:solidFill>
                <a:schemeClr val="bg1"/>
              </a:solidFill>
            </a:endParaRPr>
          </a:p>
          <a:p>
            <a:pPr marL="457200" indent="-457200" algn="l">
              <a:lnSpc>
                <a:spcPct val="125000"/>
              </a:lnSpc>
              <a:buFont typeface="Courier New" panose="02070309020205020404" pitchFamily="49" charset="0"/>
              <a:buChar char="o"/>
            </a:pPr>
            <a:r>
              <a:rPr lang="en-US" altLang="zh-CN" dirty="0">
                <a:solidFill>
                  <a:schemeClr val="bg1"/>
                </a:solidFill>
              </a:rPr>
              <a:t>4*V100</a:t>
            </a:r>
            <a:r>
              <a:rPr lang="zh-CN" altLang="en-US" dirty="0">
                <a:solidFill>
                  <a:schemeClr val="bg1"/>
                </a:solidFill>
              </a:rPr>
              <a:t>数据并行</a:t>
            </a:r>
            <a:endParaRPr lang="en-US" altLang="zh-CN" dirty="0">
              <a:solidFill>
                <a:schemeClr val="bg1"/>
              </a:solidFill>
            </a:endParaRPr>
          </a:p>
        </p:txBody>
      </p:sp>
      <p:sp>
        <p:nvSpPr>
          <p:cNvPr id="6" name="Rectangle 5">
            <a:extLst>
              <a:ext uri="{FF2B5EF4-FFF2-40B4-BE49-F238E27FC236}">
                <a16:creationId xmlns:a16="http://schemas.microsoft.com/office/drawing/2014/main" id="{4B3B4B92-FF2B-DB43-B8CD-3C7B75E089DF}"/>
              </a:ext>
            </a:extLst>
          </p:cNvPr>
          <p:cNvSpPr/>
          <p:nvPr/>
        </p:nvSpPr>
        <p:spPr>
          <a:xfrm>
            <a:off x="3406588" y="6633881"/>
            <a:ext cx="8749554" cy="2599764"/>
          </a:xfrm>
          <a:prstGeom prst="rect">
            <a:avLst/>
          </a:prstGeom>
          <a:noFill/>
          <a:ln w="38100" cap="flat">
            <a:solidFill>
              <a:srgbClr val="00B0F0">
                <a:alpha val="90000"/>
              </a:srgb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mj-lt"/>
              <a:ea typeface="+mj-ea"/>
              <a:cs typeface="+mj-cs"/>
              <a:sym typeface="Helvetica Neue"/>
            </a:endParaRPr>
          </a:p>
        </p:txBody>
      </p:sp>
    </p:spTree>
    <p:extLst>
      <p:ext uri="{BB962C8B-B14F-4D97-AF65-F5344CB8AC3E}">
        <p14:creationId xmlns:p14="http://schemas.microsoft.com/office/powerpoint/2010/main" val="12272472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443" y="1713112"/>
            <a:ext cx="13184928" cy="12015514"/>
          </a:xfrm>
          <a:prstGeom prst="rect">
            <a:avLst/>
          </a:prstGeom>
        </p:spPr>
      </p:pic>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模型介绍</a:t>
            </a:r>
            <a:r>
              <a:rPr kumimoji="1" lang="en-US" altLang="zh-CN" sz="3600" dirty="0">
                <a:solidFill>
                  <a:schemeClr val="tx1"/>
                </a:solidFill>
                <a:latin typeface="TTTGB Medium" panose="020C06030202040F0204" pitchFamily="34" charset="-122"/>
                <a:ea typeface="TTTGB Medium" panose="020C06030202040F0204" pitchFamily="34" charset="-122"/>
              </a:rPr>
              <a:t>-model4</a:t>
            </a:r>
            <a:endParaRPr sz="3600" dirty="0">
              <a:solidFill>
                <a:schemeClr val="tx1"/>
              </a:solidFill>
            </a:endParaRPr>
          </a:p>
        </p:txBody>
      </p:sp>
      <p:sp>
        <p:nvSpPr>
          <p:cNvPr id="3" name="TextBox 2"/>
          <p:cNvSpPr txBox="1"/>
          <p:nvPr/>
        </p:nvSpPr>
        <p:spPr>
          <a:xfrm>
            <a:off x="15299458" y="1881479"/>
            <a:ext cx="8138769" cy="7573740"/>
          </a:xfrm>
          <a:prstGeom prst="rect">
            <a:avLst/>
          </a:prstGeom>
          <a:solidFill>
            <a:schemeClr val="accent1">
              <a:lumMod val="75000"/>
              <a:alpha val="84000"/>
            </a:schemeClr>
          </a:solid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lgn="l">
              <a:lnSpc>
                <a:spcPct val="125000"/>
              </a:lnSpc>
              <a:buFont typeface="Courier New" panose="02070309020205020404" pitchFamily="49" charset="0"/>
              <a:buChar char="o"/>
              <a:defRPr>
                <a:solidFill>
                  <a:schemeClr val="bg1"/>
                </a:solidFill>
              </a:defRPr>
            </a:lvl1pPr>
          </a:lstStyle>
          <a:p>
            <a:r>
              <a:rPr lang="en-US" altLang="zh-CN" sz="2800" dirty="0"/>
              <a:t>Inception + Resnet </a:t>
            </a:r>
          </a:p>
          <a:p>
            <a:r>
              <a:rPr lang="en-US" altLang="zh-CN" sz="2800" dirty="0"/>
              <a:t>Score:</a:t>
            </a:r>
            <a:r>
              <a:rPr lang="zh-CN" altLang="en-US" sz="2800" dirty="0"/>
              <a:t> </a:t>
            </a:r>
            <a:r>
              <a:rPr lang="en-US" altLang="zh-CN" sz="2800" dirty="0"/>
              <a:t>1478~1.479</a:t>
            </a:r>
          </a:p>
          <a:p>
            <a:endParaRPr lang="en-US" altLang="zh-CN" sz="2800" dirty="0"/>
          </a:p>
          <a:p>
            <a:pPr marL="0" indent="0">
              <a:buNone/>
            </a:pPr>
            <a:r>
              <a:rPr lang="zh-CN" altLang="en-US" sz="2800" b="1" dirty="0"/>
              <a:t>实验细节</a:t>
            </a:r>
            <a:endParaRPr lang="en-US" altLang="zh-CN" sz="2800" b="1" dirty="0"/>
          </a:p>
          <a:p>
            <a:r>
              <a:rPr lang="en-US" altLang="zh-CN" sz="2800" dirty="0"/>
              <a:t>5 Folds Bagging</a:t>
            </a:r>
          </a:p>
          <a:p>
            <a:r>
              <a:rPr lang="en-US" altLang="zh-CN" sz="2800" dirty="0"/>
              <a:t>7 </a:t>
            </a:r>
            <a:r>
              <a:rPr lang="zh-CN" altLang="en-US" sz="2800" dirty="0"/>
              <a:t>输入 </a:t>
            </a:r>
            <a:r>
              <a:rPr lang="en-US" altLang="zh-CN" sz="2800" dirty="0"/>
              <a:t>+</a:t>
            </a:r>
            <a:r>
              <a:rPr lang="zh-CN" altLang="en-US" sz="2800" dirty="0"/>
              <a:t> </a:t>
            </a:r>
            <a:r>
              <a:rPr lang="en-US" altLang="zh-CN" sz="2800" dirty="0"/>
              <a:t>5</a:t>
            </a:r>
            <a:r>
              <a:rPr lang="zh-CN" altLang="en-US" sz="2800" dirty="0"/>
              <a:t>组</a:t>
            </a:r>
            <a:r>
              <a:rPr lang="en-US" altLang="zh-CN" sz="2800" dirty="0"/>
              <a:t>Embedding</a:t>
            </a:r>
          </a:p>
          <a:p>
            <a:r>
              <a:rPr lang="en-US" altLang="zh-CN" sz="2800" dirty="0"/>
              <a:t>Batch Size:</a:t>
            </a:r>
            <a:r>
              <a:rPr lang="zh-CN" altLang="en-US" sz="2800" dirty="0"/>
              <a:t> </a:t>
            </a:r>
            <a:r>
              <a:rPr lang="en-US" altLang="zh-CN" sz="2800" dirty="0"/>
              <a:t>512</a:t>
            </a:r>
          </a:p>
          <a:p>
            <a:r>
              <a:rPr lang="zh-CN" altLang="en-US" sz="2800" dirty="0"/>
              <a:t>优化器</a:t>
            </a:r>
            <a:r>
              <a:rPr lang="en-US" altLang="zh-CN" sz="2800" dirty="0"/>
              <a:t>:</a:t>
            </a:r>
            <a:r>
              <a:rPr lang="zh-CN" altLang="en-US" sz="2800" dirty="0"/>
              <a:t> </a:t>
            </a:r>
            <a:r>
              <a:rPr lang="en-US" altLang="zh-CN" sz="2800" dirty="0" err="1"/>
              <a:t>AdamW</a:t>
            </a:r>
            <a:endParaRPr lang="en-US" altLang="zh-CN" sz="2800" dirty="0"/>
          </a:p>
          <a:p>
            <a:r>
              <a:rPr lang="en-US" altLang="zh-CN" sz="2800" dirty="0"/>
              <a:t>LR Scheduler: </a:t>
            </a:r>
            <a:r>
              <a:rPr lang="en-US" altLang="zh-CN" sz="2800" dirty="0" err="1"/>
              <a:t>ReduceLROnPlateauLR</a:t>
            </a:r>
            <a:endParaRPr lang="en-US" altLang="zh-CN" sz="2800" dirty="0">
              <a:sym typeface="Wingdings" panose="05000000000000000000" pitchFamily="2" charset="2"/>
            </a:endParaRPr>
          </a:p>
          <a:p>
            <a:r>
              <a:rPr lang="en-US" altLang="zh-CN" sz="2800" dirty="0"/>
              <a:t>Label</a:t>
            </a:r>
            <a:r>
              <a:rPr lang="zh-CN" altLang="en-US" sz="2800" dirty="0"/>
              <a:t> </a:t>
            </a:r>
            <a:r>
              <a:rPr lang="en-US" altLang="zh-CN" sz="2800" dirty="0"/>
              <a:t>Smoothing 0.03</a:t>
            </a:r>
          </a:p>
          <a:p>
            <a:endParaRPr lang="en-US" altLang="zh-CN" sz="2800" dirty="0"/>
          </a:p>
          <a:p>
            <a:pPr marL="0" indent="0">
              <a:buNone/>
            </a:pPr>
            <a:r>
              <a:rPr lang="zh-CN" altLang="en-US" sz="2800" b="1" dirty="0"/>
              <a:t>训练细节</a:t>
            </a:r>
            <a:endParaRPr lang="en-US" altLang="zh-CN" sz="2800" b="1" dirty="0"/>
          </a:p>
          <a:p>
            <a:r>
              <a:rPr lang="en-US" altLang="zh-CN" sz="2800" dirty="0"/>
              <a:t>4*V100</a:t>
            </a:r>
            <a:r>
              <a:rPr lang="zh-CN" altLang="en-US" sz="2800" dirty="0"/>
              <a:t>数据并行</a:t>
            </a:r>
            <a:endParaRPr lang="en-US" altLang="zh-CN" sz="2800" dirty="0"/>
          </a:p>
          <a:p>
            <a:r>
              <a:rPr lang="zh-CN" altLang="en-US" sz="2800" dirty="0"/>
              <a:t>混合精度</a:t>
            </a:r>
            <a:endParaRPr lang="en-US" altLang="zh-CN" sz="2800" dirty="0"/>
          </a:p>
        </p:txBody>
      </p:sp>
      <p:pic>
        <p:nvPicPr>
          <p:cNvPr id="5" name="Picture 2">
            <a:extLst>
              <a:ext uri="{FF2B5EF4-FFF2-40B4-BE49-F238E27FC236}">
                <a16:creationId xmlns:a16="http://schemas.microsoft.com/office/drawing/2014/main" id="{600DFFC8-9985-C548-873E-A6F4AC012007}"/>
              </a:ext>
            </a:extLst>
          </p:cNvPr>
          <p:cNvPicPr>
            <a:picLocks noChangeAspect="1" noChangeArrowheads="1"/>
          </p:cNvPicPr>
          <p:nvPr/>
        </p:nvPicPr>
        <p:blipFill>
          <a:blip r:embed="rId4" cstate="print"/>
          <a:srcRect/>
          <a:stretch>
            <a:fillRect/>
          </a:stretch>
        </p:blipFill>
        <p:spPr bwMode="auto">
          <a:xfrm>
            <a:off x="14658883" y="9623586"/>
            <a:ext cx="9419921" cy="3811694"/>
          </a:xfrm>
          <a:prstGeom prst="rect">
            <a:avLst/>
          </a:prstGeom>
          <a:noFill/>
          <a:ln w="9525">
            <a:noFill/>
            <a:miter lim="800000"/>
            <a:headEnd/>
            <a:tailEnd/>
          </a:ln>
        </p:spPr>
      </p:pic>
    </p:spTree>
    <p:extLst>
      <p:ext uri="{BB962C8B-B14F-4D97-AF65-F5344CB8AC3E}">
        <p14:creationId xmlns:p14="http://schemas.microsoft.com/office/powerpoint/2010/main" val="107623243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52260" y="3413367"/>
            <a:ext cx="5189323" cy="8489468"/>
          </a:xfrm>
          <a:prstGeom prst="rect">
            <a:avLst/>
          </a:prstGeom>
        </p:spPr>
      </p:pic>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模型介绍</a:t>
            </a:r>
            <a:r>
              <a:rPr kumimoji="1" lang="en-US" altLang="zh-CN" sz="3600" dirty="0">
                <a:solidFill>
                  <a:schemeClr val="tx1"/>
                </a:solidFill>
                <a:latin typeface="TTTGB Medium" panose="020C06030202040F0204" pitchFamily="34" charset="-122"/>
                <a:ea typeface="TTTGB Medium" panose="020C06030202040F0204" pitchFamily="34" charset="-122"/>
              </a:rPr>
              <a:t>-model5</a:t>
            </a:r>
            <a:endParaRPr sz="3600" dirty="0">
              <a:solidFill>
                <a:schemeClr val="tx1"/>
              </a:solidFill>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185" y="2015837"/>
            <a:ext cx="11913298" cy="11284528"/>
          </a:xfrm>
          <a:prstGeom prst="rect">
            <a:avLst/>
          </a:prstGeom>
        </p:spPr>
      </p:pic>
      <p:sp>
        <p:nvSpPr>
          <p:cNvPr id="8" name="TextBox 7"/>
          <p:cNvSpPr txBox="1"/>
          <p:nvPr/>
        </p:nvSpPr>
        <p:spPr>
          <a:xfrm>
            <a:off x="17349320" y="3029045"/>
            <a:ext cx="6612764" cy="8112349"/>
          </a:xfrm>
          <a:prstGeom prst="rect">
            <a:avLst/>
          </a:prstGeom>
          <a:solidFill>
            <a:schemeClr val="accent1">
              <a:lumMod val="75000"/>
              <a:alpha val="84000"/>
            </a:schemeClr>
          </a:solidFill>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lgn="l">
              <a:lnSpc>
                <a:spcPct val="125000"/>
              </a:lnSpc>
              <a:buFont typeface="Courier New" panose="02070309020205020404" pitchFamily="49" charset="0"/>
              <a:buChar char="o"/>
              <a:defRPr>
                <a:solidFill>
                  <a:schemeClr val="bg1"/>
                </a:solidFill>
              </a:defRPr>
            </a:lvl1pPr>
          </a:lstStyle>
          <a:p>
            <a:r>
              <a:rPr lang="en-US" altLang="zh-CN" sz="2800" dirty="0"/>
              <a:t>BiLSTM + </a:t>
            </a:r>
            <a:r>
              <a:rPr lang="en-US" altLang="zh-CN" sz="2800" dirty="0" err="1"/>
              <a:t>ResNeXt</a:t>
            </a:r>
            <a:r>
              <a:rPr lang="en-US" altLang="zh-CN" sz="2800" dirty="0"/>
              <a:t> + Attention</a:t>
            </a:r>
          </a:p>
          <a:p>
            <a:r>
              <a:rPr lang="en-US" altLang="zh-CN" sz="2800" dirty="0"/>
              <a:t>Score:</a:t>
            </a:r>
            <a:r>
              <a:rPr lang="zh-CN" altLang="en-US" sz="2800" dirty="0"/>
              <a:t> </a:t>
            </a:r>
            <a:r>
              <a:rPr lang="en-US" altLang="zh-CN" sz="2800" dirty="0"/>
              <a:t>1478~1.479</a:t>
            </a:r>
          </a:p>
          <a:p>
            <a:endParaRPr lang="en-US" altLang="zh-CN" sz="2800" dirty="0"/>
          </a:p>
          <a:p>
            <a:pPr marL="0" indent="0">
              <a:buNone/>
            </a:pPr>
            <a:r>
              <a:rPr lang="zh-CN" altLang="en-US" sz="2800" b="1" dirty="0"/>
              <a:t>实验细节</a:t>
            </a:r>
            <a:endParaRPr lang="en-US" altLang="zh-CN" sz="2800" b="1" dirty="0"/>
          </a:p>
          <a:p>
            <a:r>
              <a:rPr lang="en-US" altLang="zh-CN" sz="2800" dirty="0"/>
              <a:t>5 Folds Bagging</a:t>
            </a:r>
          </a:p>
          <a:p>
            <a:r>
              <a:rPr lang="en-US" altLang="zh-CN" sz="2800" dirty="0"/>
              <a:t>7</a:t>
            </a:r>
            <a:r>
              <a:rPr lang="zh-CN" altLang="en-US" sz="2800" dirty="0"/>
              <a:t>输入</a:t>
            </a:r>
            <a:r>
              <a:rPr lang="en-US" altLang="zh-CN" sz="2800" dirty="0"/>
              <a:t>+5</a:t>
            </a:r>
            <a:r>
              <a:rPr lang="zh-CN" altLang="en-US" sz="2800" dirty="0"/>
              <a:t>组</a:t>
            </a:r>
            <a:r>
              <a:rPr lang="en-US" altLang="zh-CN" sz="2800" dirty="0"/>
              <a:t>Embedding</a:t>
            </a:r>
          </a:p>
          <a:p>
            <a:r>
              <a:rPr lang="en-US" altLang="zh-CN" sz="2800" dirty="0"/>
              <a:t>Batch Size:</a:t>
            </a:r>
            <a:r>
              <a:rPr lang="zh-CN" altLang="en-US" sz="2800" dirty="0"/>
              <a:t> </a:t>
            </a:r>
            <a:r>
              <a:rPr lang="en-US" altLang="zh-CN" sz="2800" dirty="0"/>
              <a:t>512</a:t>
            </a:r>
          </a:p>
          <a:p>
            <a:r>
              <a:rPr lang="en-US" altLang="zh-CN" sz="2800" dirty="0" err="1"/>
              <a:t>ResNeXt</a:t>
            </a:r>
            <a:r>
              <a:rPr lang="en-US" altLang="zh-CN" sz="2800" dirty="0"/>
              <a:t> Groups:</a:t>
            </a:r>
            <a:r>
              <a:rPr lang="zh-CN" altLang="en-US" sz="2800" dirty="0"/>
              <a:t> </a:t>
            </a:r>
            <a:r>
              <a:rPr lang="en-US" altLang="zh-CN" sz="2800" dirty="0"/>
              <a:t>32</a:t>
            </a:r>
          </a:p>
          <a:p>
            <a:r>
              <a:rPr lang="zh-CN" altLang="en-US" sz="2800" dirty="0"/>
              <a:t>优化器</a:t>
            </a:r>
            <a:r>
              <a:rPr lang="en-US" altLang="zh-CN" sz="2800" dirty="0"/>
              <a:t>:</a:t>
            </a:r>
            <a:r>
              <a:rPr lang="zh-CN" altLang="en-US" sz="2800" dirty="0"/>
              <a:t> </a:t>
            </a:r>
            <a:r>
              <a:rPr lang="en-US" altLang="zh-CN" sz="2800" dirty="0" err="1"/>
              <a:t>AdamW</a:t>
            </a:r>
            <a:endParaRPr lang="en-US" altLang="zh-CN" sz="2800" dirty="0"/>
          </a:p>
          <a:p>
            <a:r>
              <a:rPr lang="en-US" altLang="zh-CN" sz="2800" dirty="0" err="1"/>
              <a:t>ReduceLROnPlateauLR</a:t>
            </a:r>
            <a:endParaRPr lang="en-US" altLang="zh-CN" sz="2800" dirty="0">
              <a:sym typeface="Wingdings" panose="05000000000000000000" pitchFamily="2" charset="2"/>
            </a:endParaRPr>
          </a:p>
          <a:p>
            <a:r>
              <a:rPr lang="en-US" altLang="zh-CN" sz="2800" dirty="0"/>
              <a:t>Label</a:t>
            </a:r>
            <a:r>
              <a:rPr lang="zh-CN" altLang="en-US" sz="2800" dirty="0"/>
              <a:t> </a:t>
            </a:r>
            <a:r>
              <a:rPr lang="en-US" altLang="zh-CN" sz="2800" dirty="0"/>
              <a:t>Smoothing: 0.03</a:t>
            </a:r>
          </a:p>
          <a:p>
            <a:endParaRPr lang="en-US" altLang="zh-CN" sz="2800" dirty="0"/>
          </a:p>
          <a:p>
            <a:pPr marL="0" indent="0">
              <a:buNone/>
            </a:pPr>
            <a:r>
              <a:rPr lang="zh-CN" altLang="en-US" sz="2800" b="1" dirty="0"/>
              <a:t>训练细节</a:t>
            </a:r>
            <a:endParaRPr lang="en-US" altLang="zh-CN" sz="2800" b="1" dirty="0"/>
          </a:p>
          <a:p>
            <a:r>
              <a:rPr lang="en-US" altLang="zh-CN" sz="2800" dirty="0"/>
              <a:t>4*V100</a:t>
            </a:r>
            <a:r>
              <a:rPr lang="zh-CN" altLang="en-US" sz="2800" dirty="0"/>
              <a:t>数据并行</a:t>
            </a:r>
            <a:endParaRPr lang="en-US" altLang="zh-CN" sz="2800" dirty="0"/>
          </a:p>
          <a:p>
            <a:r>
              <a:rPr lang="zh-CN" altLang="en-US" sz="2800" dirty="0"/>
              <a:t>混合精度</a:t>
            </a:r>
            <a:endParaRPr lang="en-US" altLang="zh-CN" sz="2800" dirty="0"/>
          </a:p>
        </p:txBody>
      </p:sp>
      <p:sp>
        <p:nvSpPr>
          <p:cNvPr id="9" name="Rectangle 8">
            <a:extLst>
              <a:ext uri="{FF2B5EF4-FFF2-40B4-BE49-F238E27FC236}">
                <a16:creationId xmlns:a16="http://schemas.microsoft.com/office/drawing/2014/main" id="{47B239CE-996F-3F46-956F-E3ED7ECA8F45}"/>
              </a:ext>
            </a:extLst>
          </p:cNvPr>
          <p:cNvSpPr/>
          <p:nvPr/>
        </p:nvSpPr>
        <p:spPr>
          <a:xfrm>
            <a:off x="21017989" y="13300365"/>
            <a:ext cx="3195105" cy="338554"/>
          </a:xfrm>
          <a:prstGeom prst="rect">
            <a:avLst/>
          </a:prstGeom>
          <a:noFill/>
        </p:spPr>
        <p:txBody>
          <a:bodyPr wrap="none">
            <a:spAutoFit/>
          </a:bodyPr>
          <a:lstStyle/>
          <a:p>
            <a:r>
              <a:rPr lang="en-US" sz="1600" u="sng" dirty="0">
                <a:solidFill>
                  <a:srgbClr val="03A2FF"/>
                </a:solidFill>
              </a:rPr>
              <a:t>https://</a:t>
            </a:r>
            <a:r>
              <a:rPr lang="en-US" sz="1600" u="sng" dirty="0" err="1">
                <a:solidFill>
                  <a:srgbClr val="03A2FF"/>
                </a:solidFill>
              </a:rPr>
              <a:t>arxiv.org</a:t>
            </a:r>
            <a:r>
              <a:rPr lang="en-US" sz="1600" u="sng" dirty="0">
                <a:solidFill>
                  <a:srgbClr val="03A2FF"/>
                </a:solidFill>
              </a:rPr>
              <a:t>/abs/1611.05431</a:t>
            </a:r>
          </a:p>
        </p:txBody>
      </p:sp>
    </p:spTree>
    <p:extLst>
      <p:ext uri="{BB962C8B-B14F-4D97-AF65-F5344CB8AC3E}">
        <p14:creationId xmlns:p14="http://schemas.microsoft.com/office/powerpoint/2010/main" val="252568235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模型介绍</a:t>
            </a:r>
            <a:r>
              <a:rPr kumimoji="1" lang="en-US" altLang="zh-CN" sz="3600" dirty="0">
                <a:solidFill>
                  <a:schemeClr val="tx1"/>
                </a:solidFill>
                <a:latin typeface="TTTGB Medium" panose="020C06030202040F0204" pitchFamily="34" charset="-122"/>
                <a:ea typeface="TTTGB Medium" panose="020C06030202040F0204" pitchFamily="34" charset="-122"/>
              </a:rPr>
              <a:t>- </a:t>
            </a:r>
            <a:r>
              <a:rPr lang="en-US" altLang="zh-CN" sz="3600" dirty="0">
                <a:solidFill>
                  <a:schemeClr val="tx1"/>
                </a:solidFill>
              </a:rPr>
              <a:t>Ensemble</a:t>
            </a:r>
            <a:endParaRPr sz="3600" dirty="0">
              <a:solidFill>
                <a:schemeClr val="tx1"/>
              </a:solidFill>
            </a:endParaRPr>
          </a:p>
        </p:txBody>
      </p:sp>
      <p:pic>
        <p:nvPicPr>
          <p:cNvPr id="3" name="Picture 2">
            <a:extLst>
              <a:ext uri="{FF2B5EF4-FFF2-40B4-BE49-F238E27FC236}">
                <a16:creationId xmlns:a16="http://schemas.microsoft.com/office/drawing/2014/main" id="{148E31DE-674E-9D4B-A6F9-3F9EAD676912}"/>
              </a:ext>
            </a:extLst>
          </p:cNvPr>
          <p:cNvPicPr>
            <a:picLocks noChangeAspect="1"/>
          </p:cNvPicPr>
          <p:nvPr/>
        </p:nvPicPr>
        <p:blipFill>
          <a:blip r:embed="rId3" cstate="print"/>
          <a:stretch>
            <a:fillRect/>
          </a:stretch>
        </p:blipFill>
        <p:spPr>
          <a:xfrm>
            <a:off x="862329" y="1713112"/>
            <a:ext cx="20212764" cy="6374248"/>
          </a:xfrm>
          <a:prstGeom prst="rect">
            <a:avLst/>
          </a:prstGeom>
        </p:spPr>
      </p:pic>
      <p:sp>
        <p:nvSpPr>
          <p:cNvPr id="5" name="TextBox 4">
            <a:extLst>
              <a:ext uri="{FF2B5EF4-FFF2-40B4-BE49-F238E27FC236}">
                <a16:creationId xmlns:a16="http://schemas.microsoft.com/office/drawing/2014/main" id="{4AAF2340-74C2-5945-9819-BD1D39E62724}"/>
              </a:ext>
            </a:extLst>
          </p:cNvPr>
          <p:cNvSpPr txBox="1"/>
          <p:nvPr/>
        </p:nvSpPr>
        <p:spPr>
          <a:xfrm>
            <a:off x="17566544" y="12052758"/>
            <a:ext cx="5405322" cy="1129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b="1" dirty="0">
                <a:solidFill>
                  <a:schemeClr val="tx2">
                    <a:lumMod val="75000"/>
                  </a:schemeClr>
                </a:solidFill>
              </a:rPr>
              <a:t>Ridge</a:t>
            </a:r>
            <a:r>
              <a:rPr lang="zh-CN" altLang="en-US" b="1" dirty="0">
                <a:solidFill>
                  <a:schemeClr val="tx2">
                    <a:lumMod val="75000"/>
                  </a:schemeClr>
                </a:solidFill>
              </a:rPr>
              <a:t> </a:t>
            </a:r>
            <a:r>
              <a:rPr lang="en-US" altLang="zh-CN" b="1" dirty="0">
                <a:solidFill>
                  <a:schemeClr val="tx2">
                    <a:lumMod val="75000"/>
                  </a:schemeClr>
                </a:solidFill>
              </a:rPr>
              <a:t>Classifier as</a:t>
            </a:r>
            <a:r>
              <a:rPr lang="zh-CN" altLang="en-US" b="1" dirty="0">
                <a:solidFill>
                  <a:schemeClr val="tx2">
                    <a:lumMod val="75000"/>
                  </a:schemeClr>
                </a:solidFill>
              </a:rPr>
              <a:t> </a:t>
            </a:r>
            <a:r>
              <a:rPr lang="en-US" altLang="zh-CN" b="1" dirty="0">
                <a:solidFill>
                  <a:schemeClr val="tx2">
                    <a:lumMod val="75000"/>
                  </a:schemeClr>
                </a:solidFill>
              </a:rPr>
              <a:t>Stacker</a:t>
            </a:r>
          </a:p>
          <a:p>
            <a:r>
              <a:rPr lang="en-US" altLang="zh-CN" b="1" dirty="0">
                <a:solidFill>
                  <a:schemeClr val="tx2">
                    <a:lumMod val="75000"/>
                  </a:schemeClr>
                </a:solidFill>
              </a:rPr>
              <a:t>Final</a:t>
            </a:r>
            <a:r>
              <a:rPr lang="zh-CN" altLang="en-US" b="1" dirty="0">
                <a:solidFill>
                  <a:schemeClr val="tx2">
                    <a:lumMod val="75000"/>
                  </a:schemeClr>
                </a:solidFill>
              </a:rPr>
              <a:t> </a:t>
            </a:r>
            <a:r>
              <a:rPr lang="en-US" altLang="zh-CN" b="1" dirty="0">
                <a:solidFill>
                  <a:schemeClr val="tx2">
                    <a:lumMod val="75000"/>
                  </a:schemeClr>
                </a:solidFill>
              </a:rPr>
              <a:t>Score:</a:t>
            </a:r>
            <a:r>
              <a:rPr lang="zh-CN" altLang="en-US" b="1" dirty="0">
                <a:solidFill>
                  <a:schemeClr val="tx2">
                    <a:lumMod val="75000"/>
                  </a:schemeClr>
                </a:solidFill>
              </a:rPr>
              <a:t> </a:t>
            </a:r>
            <a:r>
              <a:rPr lang="en-US" b="1" dirty="0">
                <a:solidFill>
                  <a:schemeClr val="tx2">
                    <a:lumMod val="75000"/>
                  </a:schemeClr>
                </a:solidFill>
              </a:rPr>
              <a:t>1.482612</a:t>
            </a:r>
            <a:endParaRPr lang="en-US" altLang="zh-CN" b="1" dirty="0">
              <a:solidFill>
                <a:schemeClr val="tx2">
                  <a:lumMod val="75000"/>
                </a:schemeClr>
              </a:solidFill>
            </a:endParaRPr>
          </a:p>
        </p:txBody>
      </p:sp>
      <p:pic>
        <p:nvPicPr>
          <p:cNvPr id="7" name="Picture 6">
            <a:extLst>
              <a:ext uri="{FF2B5EF4-FFF2-40B4-BE49-F238E27FC236}">
                <a16:creationId xmlns:a16="http://schemas.microsoft.com/office/drawing/2014/main" id="{8044D74D-5B97-FA4A-A399-E3E8EBA3DC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0820" y="8785623"/>
            <a:ext cx="14165807" cy="4396285"/>
          </a:xfrm>
          <a:prstGeom prst="rect">
            <a:avLst/>
          </a:prstGeom>
        </p:spPr>
      </p:pic>
      <p:sp>
        <p:nvSpPr>
          <p:cNvPr id="8" name="TextBox 7">
            <a:extLst>
              <a:ext uri="{FF2B5EF4-FFF2-40B4-BE49-F238E27FC236}">
                <a16:creationId xmlns:a16="http://schemas.microsoft.com/office/drawing/2014/main" id="{70DA66D8-5540-6C4F-AF7E-8B85CA6A83CF}"/>
              </a:ext>
            </a:extLst>
          </p:cNvPr>
          <p:cNvSpPr txBox="1"/>
          <p:nvPr/>
        </p:nvSpPr>
        <p:spPr>
          <a:xfrm>
            <a:off x="20781789" y="6863379"/>
            <a:ext cx="1861082"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b="1" dirty="0">
                <a:solidFill>
                  <a:schemeClr val="tx2">
                    <a:lumMod val="75000"/>
                  </a:schemeClr>
                </a:solidFill>
              </a:rPr>
              <a:t>Stacking</a:t>
            </a:r>
          </a:p>
        </p:txBody>
      </p:sp>
      <p:cxnSp>
        <p:nvCxnSpPr>
          <p:cNvPr id="6" name="Straight Connector 5">
            <a:extLst>
              <a:ext uri="{FF2B5EF4-FFF2-40B4-BE49-F238E27FC236}">
                <a16:creationId xmlns:a16="http://schemas.microsoft.com/office/drawing/2014/main" id="{8B819C22-BFCE-2B4D-BB73-6A2A1597F200}"/>
              </a:ext>
            </a:extLst>
          </p:cNvPr>
          <p:cNvCxnSpPr/>
          <p:nvPr/>
        </p:nvCxnSpPr>
        <p:spPr>
          <a:xfrm>
            <a:off x="496389" y="8087360"/>
            <a:ext cx="23199634" cy="0"/>
          </a:xfrm>
          <a:prstGeom prst="line">
            <a:avLst/>
          </a:prstGeom>
          <a:noFill/>
          <a:ln w="41275" cap="flat">
            <a:solidFill>
              <a:schemeClr val="tx1">
                <a:lumMod val="75000"/>
                <a:lumOff val="25000"/>
              </a:schemeClr>
            </a:solidFill>
            <a:prstDash val="sysDash"/>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6190724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图像" descr="图像"/>
          <p:cNvPicPr>
            <a:picLocks noChangeAspect="1"/>
          </p:cNvPicPr>
          <p:nvPr/>
        </p:nvPicPr>
        <p:blipFill>
          <a:blip r:embed="rId3" cstate="print">
            <a:extLst/>
          </a:blip>
          <a:stretch>
            <a:fillRect/>
          </a:stretch>
        </p:blipFill>
        <p:spPr>
          <a:xfrm>
            <a:off x="0" y="0"/>
            <a:ext cx="24384000" cy="13716000"/>
          </a:xfrm>
          <a:prstGeom prst="rect">
            <a:avLst/>
          </a:prstGeom>
          <a:ln w="12700">
            <a:miter lim="400000"/>
          </a:ln>
        </p:spPr>
      </p:pic>
      <p:pic>
        <p:nvPicPr>
          <p:cNvPr id="139" name="图像" descr="图像"/>
          <p:cNvPicPr>
            <a:picLocks noChangeAspect="1"/>
          </p:cNvPicPr>
          <p:nvPr/>
        </p:nvPicPr>
        <p:blipFill>
          <a:blip r:embed="rId4" cstate="print">
            <a:extLst/>
          </a:blip>
          <a:stretch>
            <a:fillRect/>
          </a:stretch>
        </p:blipFill>
        <p:spPr>
          <a:xfrm>
            <a:off x="9525337" y="4734283"/>
            <a:ext cx="1627138" cy="2113976"/>
          </a:xfrm>
          <a:prstGeom prst="rect">
            <a:avLst/>
          </a:prstGeom>
          <a:ln w="12700">
            <a:miter lim="400000"/>
          </a:ln>
        </p:spPr>
      </p:pic>
      <p:sp>
        <p:nvSpPr>
          <p:cNvPr id="140" name="版块一"/>
          <p:cNvSpPr txBox="1"/>
          <p:nvPr/>
        </p:nvSpPr>
        <p:spPr>
          <a:xfrm>
            <a:off x="11730335" y="5187996"/>
            <a:ext cx="4760914" cy="1252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7200">
                <a:solidFill>
                  <a:srgbClr val="FFFFFF"/>
                </a:solidFill>
                <a:latin typeface="TTTGBMedium"/>
                <a:ea typeface="TTTGBMedium"/>
                <a:cs typeface="TTTGBMedium"/>
                <a:sym typeface="TTTGBMedium"/>
              </a:defRPr>
            </a:lvl1pPr>
          </a:lstStyle>
          <a:p>
            <a:r>
              <a:rPr lang="zh-CN" altLang="en-US" dirty="0"/>
              <a:t>总结与思考</a:t>
            </a:r>
            <a:endParaRPr dirty="0"/>
          </a:p>
        </p:txBody>
      </p:sp>
      <p:sp>
        <p:nvSpPr>
          <p:cNvPr id="142" name="01"/>
          <p:cNvSpPr txBox="1"/>
          <p:nvPr/>
        </p:nvSpPr>
        <p:spPr>
          <a:xfrm>
            <a:off x="9717314" y="5220563"/>
            <a:ext cx="1166982" cy="1144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6500">
                <a:solidFill>
                  <a:srgbClr val="2446F5"/>
                </a:solidFill>
                <a:latin typeface="TTTGBMedium"/>
                <a:ea typeface="TTTGBMedium"/>
                <a:cs typeface="TTTGBMedium"/>
                <a:sym typeface="TTTGBMedium"/>
              </a:defRPr>
            </a:lvl1pPr>
          </a:lstStyle>
          <a:p>
            <a:r>
              <a:rPr dirty="0"/>
              <a:t>0</a:t>
            </a:r>
            <a:r>
              <a:rPr lang="en-US" altLang="zh-CN" dirty="0"/>
              <a:t>5</a:t>
            </a:r>
            <a:endParaRPr dirty="0"/>
          </a:p>
        </p:txBody>
      </p:sp>
      <p:sp>
        <p:nvSpPr>
          <p:cNvPr id="6" name="子板块1/子板块2/子板块3">
            <a:extLst>
              <a:ext uri="{FF2B5EF4-FFF2-40B4-BE49-F238E27FC236}">
                <a16:creationId xmlns:a16="http://schemas.microsoft.com/office/drawing/2014/main" id="{CA2D3440-54C4-42EF-8A15-E63696584979}"/>
              </a:ext>
            </a:extLst>
          </p:cNvPr>
          <p:cNvSpPr txBox="1"/>
          <p:nvPr/>
        </p:nvSpPr>
        <p:spPr>
          <a:xfrm>
            <a:off x="11730335" y="6506822"/>
            <a:ext cx="4356957" cy="682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defRPr sz="3500">
                <a:solidFill>
                  <a:srgbClr val="FFFFFF"/>
                </a:solidFill>
                <a:latin typeface="Source Han Sans CN Normal"/>
                <a:ea typeface="Source Han Sans CN Normal"/>
                <a:cs typeface="Source Han Sans CN Normal"/>
                <a:sym typeface="Source Han Sans CN Normal"/>
              </a:defRPr>
            </a:lvl1pPr>
          </a:lstStyle>
          <a:p>
            <a:r>
              <a:rPr lang="zh-CN" altLang="en-US" dirty="0"/>
              <a:t>上分之路</a:t>
            </a:r>
            <a:r>
              <a:rPr dirty="0"/>
              <a:t>/</a:t>
            </a:r>
            <a:r>
              <a:rPr lang="zh-CN" altLang="en-US" dirty="0"/>
              <a:t>总结与思考</a:t>
            </a:r>
            <a:endParaRPr dirty="0"/>
          </a:p>
        </p:txBody>
      </p:sp>
    </p:spTree>
    <p:extLst>
      <p:ext uri="{BB962C8B-B14F-4D97-AF65-F5344CB8AC3E}">
        <p14:creationId xmlns:p14="http://schemas.microsoft.com/office/powerpoint/2010/main" val="196511285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kumimoji="1" sz="3600">
                <a:solidFill>
                  <a:schemeClr val="tx1"/>
                </a:solidFill>
                <a:latin typeface="TTTGB Medium" panose="020C06030202040F0204" pitchFamily="34" charset="-122"/>
                <a:ea typeface="TTTGB Medium" panose="020C06030202040F0204" pitchFamily="34" charset="-122"/>
                <a:cs typeface="Source Han Sans CN Normal"/>
              </a:defRPr>
            </a:lvl1pPr>
          </a:lstStyle>
          <a:p>
            <a:r>
              <a:rPr lang="zh-CN" altLang="en-US" dirty="0"/>
              <a:t>总结与思考</a:t>
            </a:r>
            <a:r>
              <a:rPr lang="en-US" altLang="zh-CN" dirty="0"/>
              <a:t>- </a:t>
            </a:r>
            <a:r>
              <a:rPr lang="zh-CN" altLang="en-US" dirty="0"/>
              <a:t>上分之路</a:t>
            </a:r>
            <a:endParaRPr lang="en-US" dirty="0"/>
          </a:p>
        </p:txBody>
      </p:sp>
      <p:sp>
        <p:nvSpPr>
          <p:cNvPr id="5" name="TextBox 4"/>
          <p:cNvSpPr txBox="1"/>
          <p:nvPr/>
        </p:nvSpPr>
        <p:spPr>
          <a:xfrm>
            <a:off x="1074821" y="8976493"/>
            <a:ext cx="4452415"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1529" rtl="0" fontAlgn="auto" latinLnBrk="0" hangingPunct="0">
              <a:lnSpc>
                <a:spcPct val="100000"/>
              </a:lnSpc>
              <a:spcBef>
                <a:spcPts val="0"/>
              </a:spcBef>
              <a:spcAft>
                <a:spcPts val="0"/>
              </a:spcAft>
              <a:buClrTx/>
              <a:buSzTx/>
              <a:buFontTx/>
              <a:buNone/>
              <a:tabLst/>
            </a:pPr>
            <a:r>
              <a:rPr kumimoji="0" lang="zh-CN" altLang="en-US" b="1" i="0" u="none" strike="noStrike" cap="none" spc="0" normalizeH="0" baseline="0" dirty="0">
                <a:ln>
                  <a:noFill/>
                </a:ln>
                <a:solidFill>
                  <a:srgbClr val="000000"/>
                </a:solidFill>
                <a:effectLst/>
                <a:uFillTx/>
                <a:latin typeface="+mj-lt"/>
                <a:ea typeface="+mj-ea"/>
                <a:cs typeface="+mj-cs"/>
                <a:sym typeface="Helvetica Neue"/>
              </a:rPr>
              <a:t>有效提交共计</a:t>
            </a:r>
            <a:r>
              <a:rPr kumimoji="0" lang="en-US" altLang="zh-CN" b="1" i="0" u="none" strike="noStrike" cap="none" spc="0" normalizeH="0" baseline="0" dirty="0">
                <a:ln>
                  <a:noFill/>
                </a:ln>
                <a:solidFill>
                  <a:srgbClr val="000000"/>
                </a:solidFill>
                <a:effectLst/>
                <a:uFillTx/>
                <a:latin typeface="+mj-lt"/>
                <a:ea typeface="+mj-ea"/>
                <a:cs typeface="+mj-cs"/>
                <a:sym typeface="Helvetica Neue"/>
              </a:rPr>
              <a:t>132</a:t>
            </a:r>
            <a:r>
              <a:rPr kumimoji="0" lang="zh-CN" altLang="en-US" b="1" i="0" u="none" strike="noStrike" cap="none" spc="0" normalizeH="0" baseline="0" dirty="0">
                <a:ln>
                  <a:noFill/>
                </a:ln>
                <a:solidFill>
                  <a:srgbClr val="000000"/>
                </a:solidFill>
                <a:effectLst/>
                <a:uFillTx/>
                <a:latin typeface="+mj-lt"/>
                <a:ea typeface="+mj-ea"/>
                <a:cs typeface="+mj-cs"/>
                <a:sym typeface="Helvetica Neue"/>
              </a:rPr>
              <a:t>次</a:t>
            </a:r>
          </a:p>
        </p:txBody>
      </p:sp>
      <p:sp>
        <p:nvSpPr>
          <p:cNvPr id="6" name="TextBox 5"/>
          <p:cNvSpPr txBox="1"/>
          <p:nvPr/>
        </p:nvSpPr>
        <p:spPr>
          <a:xfrm>
            <a:off x="1074821" y="9613201"/>
            <a:ext cx="10691850" cy="2914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1529" rtl="0" fontAlgn="auto" latinLnBrk="0" hangingPunct="0">
              <a:lnSpc>
                <a:spcPct val="125000"/>
              </a:lnSpc>
              <a:spcBef>
                <a:spcPts val="0"/>
              </a:spcBef>
              <a:spcAft>
                <a:spcPts val="0"/>
              </a:spcAft>
              <a:buClrTx/>
              <a:buSzTx/>
              <a:buFontTx/>
              <a:buNone/>
              <a:tabLst/>
            </a:pPr>
            <a:r>
              <a:rPr kumimoji="0" lang="zh-CN" altLang="en-US" b="1" i="0" u="none" strike="noStrike" cap="none" spc="0" normalizeH="0" baseline="0" dirty="0">
                <a:ln>
                  <a:noFill/>
                </a:ln>
                <a:solidFill>
                  <a:srgbClr val="000000"/>
                </a:solidFill>
                <a:effectLst/>
                <a:uFillTx/>
                <a:latin typeface="+mj-lt"/>
                <a:ea typeface="+mj-ea"/>
                <a:cs typeface="+mj-cs"/>
                <a:sym typeface="Helvetica Neue"/>
              </a:rPr>
              <a:t>几次主要的提升</a:t>
            </a:r>
            <a:endParaRPr lang="en-US" altLang="zh-CN" sz="2800" dirty="0">
              <a:solidFill>
                <a:schemeClr val="tx1"/>
              </a:solidFill>
            </a:endParaRPr>
          </a:p>
          <a:p>
            <a:pPr marL="571500" indent="-571500" algn="l">
              <a:lnSpc>
                <a:spcPct val="125000"/>
              </a:lnSpc>
              <a:buFont typeface="Courier New" panose="02070309020205020404" pitchFamily="49" charset="0"/>
              <a:buChar char="o"/>
            </a:pPr>
            <a:r>
              <a:rPr lang="zh-CN" altLang="en-US" sz="2800" dirty="0">
                <a:solidFill>
                  <a:schemeClr val="tx1"/>
                </a:solidFill>
              </a:rPr>
              <a:t>采用预训练</a:t>
            </a:r>
            <a:r>
              <a:rPr lang="en-US" altLang="zh-CN" sz="2800" dirty="0">
                <a:solidFill>
                  <a:schemeClr val="tx1"/>
                </a:solidFill>
              </a:rPr>
              <a:t>+BILSTM</a:t>
            </a:r>
            <a:r>
              <a:rPr lang="zh-CN" altLang="en-US" sz="2800" dirty="0">
                <a:solidFill>
                  <a:schemeClr val="tx1"/>
                </a:solidFill>
              </a:rPr>
              <a:t>建模（</a:t>
            </a:r>
            <a:r>
              <a:rPr lang="en-US" altLang="zh-CN" sz="2800" dirty="0">
                <a:solidFill>
                  <a:schemeClr val="tx1"/>
                </a:solidFill>
              </a:rPr>
              <a:t>4</a:t>
            </a:r>
            <a:r>
              <a:rPr lang="zh-CN" altLang="en-US" sz="2800" dirty="0">
                <a:solidFill>
                  <a:schemeClr val="tx1"/>
                </a:solidFill>
              </a:rPr>
              <a:t>百， </a:t>
            </a:r>
            <a:r>
              <a:rPr lang="en-US" altLang="zh-CN" sz="2800" dirty="0">
                <a:solidFill>
                  <a:schemeClr val="tx1"/>
                </a:solidFill>
              </a:rPr>
              <a:t>Top20</a:t>
            </a:r>
            <a:r>
              <a:rPr lang="zh-CN" altLang="en-US" sz="2800" dirty="0">
                <a:solidFill>
                  <a:schemeClr val="tx1"/>
                </a:solidFill>
              </a:rPr>
              <a:t>）</a:t>
            </a:r>
            <a:endParaRPr lang="en-US" altLang="zh-CN" sz="2800" dirty="0">
              <a:solidFill>
                <a:schemeClr val="tx1"/>
              </a:solidFill>
            </a:endParaRPr>
          </a:p>
          <a:p>
            <a:pPr marL="571500" indent="-571500" algn="l">
              <a:lnSpc>
                <a:spcPct val="125000"/>
              </a:lnSpc>
              <a:buFont typeface="Courier New" panose="02070309020205020404" pitchFamily="49" charset="0"/>
              <a:buChar char="o"/>
            </a:pPr>
            <a:r>
              <a:rPr lang="en-US" altLang="zh-CN" sz="2800" dirty="0" err="1">
                <a:solidFill>
                  <a:schemeClr val="tx1"/>
                </a:solidFill>
              </a:rPr>
              <a:t>Concat</a:t>
            </a:r>
            <a:r>
              <a:rPr lang="zh-CN" altLang="en-US" sz="2800" dirty="0">
                <a:solidFill>
                  <a:schemeClr val="tx1"/>
                </a:solidFill>
              </a:rPr>
              <a:t>差异化的预训练</a:t>
            </a:r>
            <a:r>
              <a:rPr lang="en-US" altLang="zh-CN" sz="2800" dirty="0">
                <a:solidFill>
                  <a:schemeClr val="tx1"/>
                </a:solidFill>
              </a:rPr>
              <a:t>Embedding</a:t>
            </a:r>
            <a:r>
              <a:rPr lang="zh-CN" altLang="en-US" sz="2800" dirty="0">
                <a:solidFill>
                  <a:schemeClr val="tx1"/>
                </a:solidFill>
              </a:rPr>
              <a:t>（</a:t>
            </a:r>
            <a:r>
              <a:rPr lang="en-US" altLang="zh-CN" sz="2800" dirty="0">
                <a:solidFill>
                  <a:schemeClr val="tx1"/>
                </a:solidFill>
              </a:rPr>
              <a:t>2</a:t>
            </a:r>
            <a:r>
              <a:rPr lang="zh-CN" altLang="en-US" sz="2800" dirty="0">
                <a:solidFill>
                  <a:schemeClr val="tx1"/>
                </a:solidFill>
              </a:rPr>
              <a:t>千，</a:t>
            </a:r>
            <a:r>
              <a:rPr lang="en-US" altLang="zh-CN" sz="2800" dirty="0">
                <a:solidFill>
                  <a:schemeClr val="tx1"/>
                </a:solidFill>
              </a:rPr>
              <a:t> Top15</a:t>
            </a:r>
            <a:r>
              <a:rPr lang="zh-CN" altLang="en-US" sz="2800" dirty="0">
                <a:solidFill>
                  <a:schemeClr val="tx1"/>
                </a:solidFill>
              </a:rPr>
              <a:t>）</a:t>
            </a:r>
            <a:endParaRPr lang="en-US" altLang="zh-CN" sz="2800" dirty="0">
              <a:solidFill>
                <a:schemeClr val="tx1"/>
              </a:solidFill>
            </a:endParaRPr>
          </a:p>
          <a:p>
            <a:pPr marL="571500" indent="-571500" algn="l">
              <a:lnSpc>
                <a:spcPct val="125000"/>
              </a:lnSpc>
              <a:buFont typeface="Courier New" panose="02070309020205020404" pitchFamily="49" charset="0"/>
              <a:buChar char="o"/>
            </a:pPr>
            <a:r>
              <a:rPr lang="zh-CN" altLang="en-US" sz="2800" dirty="0">
                <a:solidFill>
                  <a:schemeClr val="tx1"/>
                </a:solidFill>
              </a:rPr>
              <a:t>模型结构优化（</a:t>
            </a:r>
            <a:r>
              <a:rPr lang="en-US" altLang="zh-CN" sz="2800" dirty="0">
                <a:solidFill>
                  <a:schemeClr val="tx1"/>
                </a:solidFill>
              </a:rPr>
              <a:t>2</a:t>
            </a:r>
            <a:r>
              <a:rPr lang="zh-CN" altLang="en-US" sz="2800" dirty="0">
                <a:solidFill>
                  <a:schemeClr val="tx1"/>
                </a:solidFill>
              </a:rPr>
              <a:t>千，</a:t>
            </a:r>
            <a:r>
              <a:rPr lang="en-US" altLang="zh-CN" sz="2800" dirty="0">
                <a:solidFill>
                  <a:schemeClr val="tx1"/>
                </a:solidFill>
              </a:rPr>
              <a:t>Top10</a:t>
            </a:r>
            <a:r>
              <a:rPr lang="zh-CN" altLang="en-US" sz="2800" dirty="0">
                <a:solidFill>
                  <a:schemeClr val="tx1"/>
                </a:solidFill>
              </a:rPr>
              <a:t>）</a:t>
            </a:r>
            <a:endParaRPr lang="en-US" altLang="zh-CN" sz="2800" dirty="0">
              <a:solidFill>
                <a:schemeClr val="tx1"/>
              </a:solidFill>
            </a:endParaRPr>
          </a:p>
          <a:p>
            <a:pPr marL="571500" indent="-571500" algn="l">
              <a:lnSpc>
                <a:spcPct val="125000"/>
              </a:lnSpc>
              <a:buFont typeface="Courier New" panose="02070309020205020404" pitchFamily="49" charset="0"/>
              <a:buChar char="o"/>
            </a:pPr>
            <a:r>
              <a:rPr lang="zh-CN" altLang="en-US" sz="2800" dirty="0">
                <a:solidFill>
                  <a:schemeClr val="tx1"/>
                </a:solidFill>
              </a:rPr>
              <a:t>模型融合</a:t>
            </a:r>
            <a:r>
              <a:rPr lang="en-US" altLang="zh-CN" sz="2800" dirty="0">
                <a:solidFill>
                  <a:schemeClr val="tx1"/>
                </a:solidFill>
              </a:rPr>
              <a:t>+</a:t>
            </a:r>
            <a:r>
              <a:rPr lang="zh-CN" altLang="en-US" sz="2800" dirty="0">
                <a:solidFill>
                  <a:schemeClr val="tx1"/>
                </a:solidFill>
              </a:rPr>
              <a:t>数据增强（</a:t>
            </a:r>
            <a:r>
              <a:rPr lang="en-US" altLang="zh-CN" sz="2800" dirty="0">
                <a:solidFill>
                  <a:schemeClr val="tx1"/>
                </a:solidFill>
              </a:rPr>
              <a:t>3-4</a:t>
            </a:r>
            <a:r>
              <a:rPr lang="zh-CN" altLang="en-US" sz="2800" dirty="0">
                <a:solidFill>
                  <a:schemeClr val="tx1"/>
                </a:solidFill>
              </a:rPr>
              <a:t>千，</a:t>
            </a:r>
            <a:r>
              <a:rPr lang="en-US" altLang="zh-CN" sz="2800" dirty="0">
                <a:solidFill>
                  <a:schemeClr val="tx1"/>
                </a:solidFill>
              </a:rPr>
              <a:t> Top 5</a:t>
            </a:r>
            <a:r>
              <a:rPr lang="zh-CN" altLang="en-US" sz="2800" dirty="0">
                <a:solidFill>
                  <a:schemeClr val="tx1"/>
                </a:solidFill>
              </a:rPr>
              <a:t>）</a:t>
            </a:r>
            <a:endParaRPr lang="en-US" altLang="zh-CN" sz="2800" dirty="0">
              <a:solidFill>
                <a:schemeClr val="tx1"/>
              </a:solidFill>
            </a:endParaRPr>
          </a:p>
        </p:txBody>
      </p:sp>
      <p:pic>
        <p:nvPicPr>
          <p:cNvPr id="1026" name="Picture 2" descr="D:\tencent_zlh\score_gif_new.gif"/>
          <p:cNvPicPr>
            <a:picLocks noChangeAspect="1" noChangeArrowheads="1" noCrop="1"/>
          </p:cNvPicPr>
          <p:nvPr/>
        </p:nvPicPr>
        <p:blipFill>
          <a:blip r:embed="rId2" cstate="print"/>
          <a:srcRect/>
          <a:stretch>
            <a:fillRect/>
          </a:stretch>
        </p:blipFill>
        <p:spPr bwMode="auto">
          <a:xfrm>
            <a:off x="0" y="2316571"/>
            <a:ext cx="24225852" cy="6056463"/>
          </a:xfrm>
          <a:prstGeom prst="rect">
            <a:avLst/>
          </a:prstGeom>
          <a:noFill/>
        </p:spPr>
      </p:pic>
    </p:spTree>
    <p:extLst>
      <p:ext uri="{BB962C8B-B14F-4D97-AF65-F5344CB8AC3E}">
        <p14:creationId xmlns:p14="http://schemas.microsoft.com/office/powerpoint/2010/main" val="20627467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图像" descr="图像"/>
          <p:cNvPicPr>
            <a:picLocks noChangeAspect="1"/>
          </p:cNvPicPr>
          <p:nvPr/>
        </p:nvPicPr>
        <p:blipFill>
          <a:blip r:embed="rId2" cstate="print">
            <a:extLst/>
          </a:blip>
          <a:stretch>
            <a:fillRect/>
          </a:stretch>
        </p:blipFill>
        <p:spPr>
          <a:xfrm>
            <a:off x="0" y="0"/>
            <a:ext cx="24384000" cy="13716000"/>
          </a:xfrm>
          <a:prstGeom prst="rect">
            <a:avLst/>
          </a:prstGeom>
          <a:ln w="12700">
            <a:miter lim="400000"/>
          </a:ln>
        </p:spPr>
      </p:pic>
      <p:pic>
        <p:nvPicPr>
          <p:cNvPr id="139" name="图像" descr="图像"/>
          <p:cNvPicPr>
            <a:picLocks noChangeAspect="1"/>
          </p:cNvPicPr>
          <p:nvPr/>
        </p:nvPicPr>
        <p:blipFill>
          <a:blip r:embed="rId3" cstate="print">
            <a:extLst/>
          </a:blip>
          <a:stretch>
            <a:fillRect/>
          </a:stretch>
        </p:blipFill>
        <p:spPr>
          <a:xfrm>
            <a:off x="9525337" y="4734283"/>
            <a:ext cx="1627138" cy="2113976"/>
          </a:xfrm>
          <a:prstGeom prst="rect">
            <a:avLst/>
          </a:prstGeom>
          <a:ln w="12700">
            <a:miter lim="400000"/>
          </a:ln>
        </p:spPr>
      </p:pic>
      <p:sp>
        <p:nvSpPr>
          <p:cNvPr id="140" name="版块一"/>
          <p:cNvSpPr txBox="1"/>
          <p:nvPr/>
        </p:nvSpPr>
        <p:spPr>
          <a:xfrm>
            <a:off x="12192000" y="5187996"/>
            <a:ext cx="3837584" cy="1252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7200">
                <a:solidFill>
                  <a:srgbClr val="FFFFFF"/>
                </a:solidFill>
                <a:latin typeface="TTTGBMedium"/>
                <a:ea typeface="TTTGBMedium"/>
                <a:cs typeface="TTTGBMedium"/>
                <a:sym typeface="TTTGBMedium"/>
              </a:defRPr>
            </a:lvl1pPr>
          </a:lstStyle>
          <a:p>
            <a:r>
              <a:rPr lang="zh-CN" altLang="en-US" dirty="0"/>
              <a:t>团队介绍</a:t>
            </a:r>
            <a:endParaRPr dirty="0"/>
          </a:p>
        </p:txBody>
      </p:sp>
      <p:sp>
        <p:nvSpPr>
          <p:cNvPr id="142" name="01"/>
          <p:cNvSpPr txBox="1"/>
          <p:nvPr/>
        </p:nvSpPr>
        <p:spPr>
          <a:xfrm>
            <a:off x="9763628" y="5187996"/>
            <a:ext cx="1074354" cy="1209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6500">
                <a:solidFill>
                  <a:srgbClr val="2446F5"/>
                </a:solidFill>
                <a:latin typeface="TTTGBMedium"/>
                <a:ea typeface="TTTGBMedium"/>
                <a:cs typeface="TTTGBMedium"/>
                <a:sym typeface="TTTGBMedium"/>
              </a:defRPr>
            </a:lvl1pPr>
          </a:lstStyle>
          <a:p>
            <a:r>
              <a:t>01</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总结与思考</a:t>
            </a:r>
            <a:endParaRPr sz="3600" dirty="0">
              <a:solidFill>
                <a:schemeClr val="tx1"/>
              </a:solidFill>
            </a:endParaRPr>
          </a:p>
        </p:txBody>
      </p:sp>
      <p:sp>
        <p:nvSpPr>
          <p:cNvPr id="3" name="TextBox 2"/>
          <p:cNvSpPr txBox="1"/>
          <p:nvPr/>
        </p:nvSpPr>
        <p:spPr>
          <a:xfrm>
            <a:off x="1074821" y="2584440"/>
            <a:ext cx="11296111" cy="101470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1529" rtl="0" fontAlgn="auto" latinLnBrk="0" hangingPunct="0">
              <a:lnSpc>
                <a:spcPct val="125000"/>
              </a:lnSpc>
              <a:spcBef>
                <a:spcPts val="0"/>
              </a:spcBef>
              <a:spcAft>
                <a:spcPts val="0"/>
              </a:spcAft>
              <a:buClrTx/>
              <a:buSzTx/>
              <a:buFontTx/>
              <a:buNone/>
              <a:tabLst/>
            </a:pPr>
            <a:r>
              <a:rPr lang="zh-CN" altLang="en-US" sz="4000" b="1" dirty="0"/>
              <a:t>尝试未果</a:t>
            </a:r>
            <a:endParaRPr lang="en-US" altLang="zh-CN" sz="4000" dirty="0"/>
          </a:p>
          <a:p>
            <a:pPr marL="0" marR="0" indent="0" algn="l" defTabSz="821529" rtl="0" fontAlgn="auto" latinLnBrk="0" hangingPunct="0">
              <a:lnSpc>
                <a:spcPct val="125000"/>
              </a:lnSpc>
              <a:spcBef>
                <a:spcPts val="0"/>
              </a:spcBef>
              <a:spcAft>
                <a:spcPts val="0"/>
              </a:spcAft>
              <a:buClrTx/>
              <a:buSzTx/>
              <a:buFontTx/>
              <a:buNone/>
              <a:tabLst/>
            </a:pPr>
            <a:r>
              <a:rPr kumimoji="0" lang="en-US" altLang="zh-CN" sz="2800" b="0" i="0" u="none" strike="noStrike" cap="none" spc="0" normalizeH="0" baseline="0" dirty="0">
                <a:ln>
                  <a:noFill/>
                </a:ln>
                <a:solidFill>
                  <a:srgbClr val="000000"/>
                </a:solidFill>
                <a:effectLst/>
                <a:uFillTx/>
                <a:latin typeface="+mj-lt"/>
                <a:ea typeface="+mj-ea"/>
                <a:cs typeface="+mj-cs"/>
                <a:sym typeface="Helvetica Neue"/>
              </a:rPr>
              <a:t>1</a:t>
            </a:r>
            <a:r>
              <a:rPr lang="zh-CN" altLang="en-US" sz="2800" dirty="0"/>
              <a:t>、</a:t>
            </a:r>
            <a:r>
              <a:rPr kumimoji="0" lang="en-US" altLang="zh-CN" sz="2800" b="0" i="0" u="none" strike="noStrike" cap="none" spc="0" normalizeH="0" baseline="0" dirty="0">
                <a:ln>
                  <a:noFill/>
                </a:ln>
                <a:solidFill>
                  <a:srgbClr val="000000"/>
                </a:solidFill>
                <a:effectLst/>
                <a:uFillTx/>
                <a:latin typeface="+mj-lt"/>
                <a:ea typeface="+mj-ea"/>
                <a:cs typeface="+mj-cs"/>
                <a:sym typeface="Helvetica Neue"/>
              </a:rPr>
              <a:t>NN</a:t>
            </a:r>
            <a:r>
              <a:rPr kumimoji="0" lang="zh-CN" altLang="en-US" sz="2800" b="0" i="0" u="none" strike="noStrike" cap="none" spc="0" normalizeH="0" baseline="0" dirty="0">
                <a:ln>
                  <a:noFill/>
                </a:ln>
                <a:solidFill>
                  <a:srgbClr val="000000"/>
                </a:solidFill>
                <a:effectLst/>
                <a:uFillTx/>
                <a:latin typeface="+mj-lt"/>
                <a:ea typeface="+mj-ea"/>
                <a:cs typeface="+mj-cs"/>
                <a:sym typeface="Helvetica Neue"/>
              </a:rPr>
              <a:t>中加入</a:t>
            </a:r>
            <a:r>
              <a:rPr lang="zh-CN" altLang="en-US" sz="2800" dirty="0"/>
              <a:t>统计特征</a:t>
            </a:r>
            <a:r>
              <a:rPr lang="en-US" altLang="zh-CN" sz="2800" dirty="0"/>
              <a:t>/TF-IDF/User</a:t>
            </a:r>
            <a:r>
              <a:rPr lang="zh-CN" altLang="en-US" sz="2800" dirty="0"/>
              <a:t> </a:t>
            </a:r>
            <a:r>
              <a:rPr lang="en-US" altLang="zh-CN" sz="2800" dirty="0"/>
              <a:t>Embedding</a:t>
            </a:r>
          </a:p>
          <a:p>
            <a:pPr algn="l">
              <a:lnSpc>
                <a:spcPct val="125000"/>
              </a:lnSpc>
            </a:pPr>
            <a:r>
              <a:rPr lang="en-US" altLang="zh-CN" sz="2800" dirty="0"/>
              <a:t>2</a:t>
            </a:r>
            <a:r>
              <a:rPr lang="zh-CN" altLang="en-US" sz="2800" dirty="0"/>
              <a:t>、</a:t>
            </a:r>
            <a:r>
              <a:rPr kumimoji="0" lang="zh-CN" altLang="en-US" sz="2800" b="0" i="0" u="none" strike="noStrike" cap="none" spc="0" normalizeH="0" baseline="0" dirty="0">
                <a:ln>
                  <a:noFill/>
                </a:ln>
                <a:solidFill>
                  <a:srgbClr val="000000"/>
                </a:solidFill>
                <a:effectLst/>
                <a:uFillTx/>
                <a:latin typeface="+mj-lt"/>
                <a:ea typeface="+mj-ea"/>
                <a:cs typeface="+mj-cs"/>
                <a:sym typeface="Helvetica Neue"/>
              </a:rPr>
              <a:t>后处理</a:t>
            </a:r>
            <a:r>
              <a:rPr kumimoji="0" lang="zh-CN" altLang="en-US" sz="2800" b="0" i="0" u="none" strike="noStrike" cap="none" spc="0" normalizeH="0" dirty="0">
                <a:ln>
                  <a:noFill/>
                </a:ln>
                <a:solidFill>
                  <a:srgbClr val="000000"/>
                </a:solidFill>
                <a:effectLst/>
                <a:uFillTx/>
                <a:latin typeface="+mj-lt"/>
                <a:ea typeface="+mj-ea"/>
                <a:cs typeface="+mj-cs"/>
                <a:sym typeface="Helvetica Neue"/>
              </a:rPr>
              <a:t> </a:t>
            </a:r>
            <a:r>
              <a:rPr lang="en-US" sz="2800" dirty="0" err="1"/>
              <a:t>argmax</a:t>
            </a:r>
            <a:r>
              <a:rPr lang="en-US" sz="2800" dirty="0"/>
              <a:t>(w*</a:t>
            </a:r>
            <a:r>
              <a:rPr lang="en-US" sz="2800" dirty="0" err="1"/>
              <a:t>logits</a:t>
            </a:r>
            <a:r>
              <a:rPr lang="en-US" sz="2800" dirty="0"/>
              <a:t>)</a:t>
            </a:r>
            <a:endParaRPr kumimoji="0" lang="en-US" altLang="zh-CN" sz="2800" b="0" i="0" u="none" strike="noStrike" cap="none" spc="0" normalizeH="0" baseline="0" dirty="0">
              <a:ln>
                <a:noFill/>
              </a:ln>
              <a:solidFill>
                <a:srgbClr val="000000"/>
              </a:solidFill>
              <a:effectLst/>
              <a:uFillTx/>
              <a:latin typeface="+mj-lt"/>
              <a:ea typeface="+mj-ea"/>
              <a:cs typeface="+mj-cs"/>
              <a:sym typeface="Helvetica Neue"/>
            </a:endParaRPr>
          </a:p>
          <a:p>
            <a:pPr marL="0" marR="0" indent="0" algn="l" defTabSz="821529" rtl="0" fontAlgn="auto" latinLnBrk="0" hangingPunct="0">
              <a:lnSpc>
                <a:spcPct val="125000"/>
              </a:lnSpc>
              <a:spcBef>
                <a:spcPts val="0"/>
              </a:spcBef>
              <a:spcAft>
                <a:spcPts val="0"/>
              </a:spcAft>
              <a:buClrTx/>
              <a:buSzTx/>
              <a:buFontTx/>
              <a:buNone/>
              <a:tabLst/>
            </a:pPr>
            <a:r>
              <a:rPr lang="en-US" altLang="zh-CN" sz="2800" dirty="0"/>
              <a:t>3</a:t>
            </a:r>
            <a:r>
              <a:rPr lang="zh-CN" altLang="en-US" sz="2800" dirty="0"/>
              <a:t>、</a:t>
            </a:r>
            <a:r>
              <a:rPr lang="en-US" altLang="zh-CN" sz="2800" dirty="0"/>
              <a:t>ELMO/YouTube-Net</a:t>
            </a:r>
            <a:r>
              <a:rPr lang="zh-CN" altLang="en-US" sz="2800" dirty="0"/>
              <a:t> </a:t>
            </a:r>
            <a:r>
              <a:rPr lang="en-US" altLang="zh-CN" sz="2800" dirty="0"/>
              <a:t>Embedding</a:t>
            </a:r>
          </a:p>
          <a:p>
            <a:pPr marL="0" marR="0" indent="0" algn="l" defTabSz="821529" rtl="0" fontAlgn="auto" latinLnBrk="0" hangingPunct="0">
              <a:lnSpc>
                <a:spcPct val="125000"/>
              </a:lnSpc>
              <a:spcBef>
                <a:spcPts val="0"/>
              </a:spcBef>
              <a:spcAft>
                <a:spcPts val="0"/>
              </a:spcAft>
              <a:buClrTx/>
              <a:buSzTx/>
              <a:buFontTx/>
              <a:buNone/>
              <a:tabLst/>
            </a:pPr>
            <a:r>
              <a:rPr kumimoji="0" lang="en-US" altLang="zh-CN" sz="2800" b="0" i="0" u="none" strike="noStrike" cap="none" spc="0" normalizeH="0" baseline="0" dirty="0">
                <a:ln>
                  <a:noFill/>
                </a:ln>
                <a:solidFill>
                  <a:srgbClr val="000000"/>
                </a:solidFill>
                <a:effectLst/>
                <a:uFillTx/>
                <a:latin typeface="+mj-lt"/>
                <a:ea typeface="+mj-ea"/>
                <a:cs typeface="+mj-cs"/>
                <a:sym typeface="Helvetica Neue"/>
              </a:rPr>
              <a:t>4</a:t>
            </a:r>
            <a:r>
              <a:rPr kumimoji="0" lang="zh-CN" altLang="en-US" sz="2800" b="0" i="0" u="none" strike="noStrike" cap="none" spc="0" normalizeH="0" baseline="0" dirty="0">
                <a:ln>
                  <a:noFill/>
                </a:ln>
                <a:solidFill>
                  <a:srgbClr val="000000"/>
                </a:solidFill>
                <a:effectLst/>
                <a:uFillTx/>
                <a:latin typeface="+mj-lt"/>
                <a:ea typeface="+mj-ea"/>
                <a:cs typeface="+mj-cs"/>
                <a:sym typeface="Helvetica Neue"/>
              </a:rPr>
              <a:t>、伪标签 </a:t>
            </a:r>
            <a:r>
              <a:rPr kumimoji="0" lang="en-US" altLang="zh-CN" sz="2800" b="0" i="0" u="none" strike="noStrike" cap="none" spc="0" normalizeH="0" baseline="0" dirty="0">
                <a:ln>
                  <a:noFill/>
                </a:ln>
                <a:solidFill>
                  <a:srgbClr val="000000"/>
                </a:solidFill>
                <a:effectLst/>
                <a:uFillTx/>
                <a:latin typeface="+mj-lt"/>
                <a:ea typeface="+mj-ea"/>
                <a:cs typeface="+mj-cs"/>
                <a:sym typeface="Helvetica Neue"/>
              </a:rPr>
              <a:t>PU-Learning</a:t>
            </a:r>
            <a:endParaRPr lang="en-US" altLang="zh-CN" sz="2800" dirty="0"/>
          </a:p>
          <a:p>
            <a:pPr algn="l">
              <a:lnSpc>
                <a:spcPct val="125000"/>
              </a:lnSpc>
            </a:pPr>
            <a:r>
              <a:rPr kumimoji="0" lang="en-US" altLang="zh-CN" sz="2800" b="0" i="0" u="none" strike="noStrike" cap="none" spc="0" normalizeH="0" baseline="0" dirty="0">
                <a:ln>
                  <a:noFill/>
                </a:ln>
                <a:solidFill>
                  <a:srgbClr val="000000"/>
                </a:solidFill>
                <a:effectLst/>
                <a:uFillTx/>
                <a:latin typeface="+mj-lt"/>
                <a:ea typeface="+mj-ea"/>
                <a:cs typeface="+mj-cs"/>
                <a:sym typeface="Helvetica Neue"/>
              </a:rPr>
              <a:t>5</a:t>
            </a:r>
            <a:r>
              <a:rPr kumimoji="0" lang="zh-CN" altLang="en-US" sz="2800" b="0" i="0" u="none" strike="noStrike" cap="none" spc="0" normalizeH="0" baseline="0" dirty="0">
                <a:ln>
                  <a:noFill/>
                </a:ln>
                <a:solidFill>
                  <a:srgbClr val="000000"/>
                </a:solidFill>
                <a:effectLst/>
                <a:uFillTx/>
                <a:latin typeface="+mj-lt"/>
                <a:ea typeface="+mj-ea"/>
                <a:cs typeface="+mj-cs"/>
                <a:sym typeface="Helvetica Neue"/>
              </a:rPr>
              <a:t>、</a:t>
            </a:r>
            <a:r>
              <a:rPr lang="zh-CN" altLang="en-US" sz="2800" dirty="0">
                <a:solidFill>
                  <a:schemeClr val="tx1"/>
                </a:solidFill>
              </a:rPr>
              <a:t> 数据增强：序列</a:t>
            </a:r>
            <a:r>
              <a:rPr lang="en-US" altLang="zh-CN" sz="2800" dirty="0">
                <a:solidFill>
                  <a:schemeClr val="tx1"/>
                </a:solidFill>
              </a:rPr>
              <a:t>TOP-K</a:t>
            </a:r>
            <a:r>
              <a:rPr lang="zh-CN" altLang="en-US" sz="2800" dirty="0">
                <a:solidFill>
                  <a:schemeClr val="tx1"/>
                </a:solidFill>
              </a:rPr>
              <a:t> 近邻做随机替换</a:t>
            </a:r>
            <a:endParaRPr lang="en-US" altLang="zh-CN" sz="2800" dirty="0">
              <a:solidFill>
                <a:schemeClr val="tx1"/>
              </a:solidFill>
            </a:endParaRPr>
          </a:p>
          <a:p>
            <a:pPr algn="l">
              <a:lnSpc>
                <a:spcPct val="125000"/>
              </a:lnSpc>
            </a:pPr>
            <a:r>
              <a:rPr kumimoji="0" lang="en-US" altLang="zh-CN" sz="2800" b="0" i="0" u="none" strike="noStrike" cap="none" spc="0" normalizeH="0" baseline="0" dirty="0">
                <a:ln>
                  <a:noFill/>
                </a:ln>
                <a:solidFill>
                  <a:schemeClr val="tx1"/>
                </a:solidFill>
                <a:effectLst/>
                <a:uFillTx/>
                <a:latin typeface="+mj-lt"/>
                <a:ea typeface="+mj-ea"/>
                <a:cs typeface="+mj-cs"/>
                <a:sym typeface="Helvetica Neue"/>
              </a:rPr>
              <a:t>6</a:t>
            </a:r>
            <a:r>
              <a:rPr kumimoji="0" lang="zh-CN" altLang="en-US" sz="2800" b="0" i="0" u="none" strike="noStrike" cap="none" spc="0" normalizeH="0" baseline="0" dirty="0">
                <a:ln>
                  <a:noFill/>
                </a:ln>
                <a:solidFill>
                  <a:schemeClr val="tx1"/>
                </a:solidFill>
                <a:effectLst/>
                <a:uFillTx/>
                <a:latin typeface="+mj-lt"/>
                <a:ea typeface="+mj-ea"/>
                <a:cs typeface="+mj-cs"/>
                <a:sym typeface="Helvetica Neue"/>
              </a:rPr>
              <a:t>、</a:t>
            </a:r>
            <a:r>
              <a:rPr kumimoji="0" lang="en-US" altLang="zh-CN" sz="2800" b="0" i="0" u="none" strike="noStrike" cap="none" spc="0" normalizeH="0" baseline="0" dirty="0">
                <a:ln>
                  <a:noFill/>
                </a:ln>
                <a:solidFill>
                  <a:schemeClr val="tx1"/>
                </a:solidFill>
                <a:effectLst/>
                <a:uFillTx/>
                <a:latin typeface="+mj-lt"/>
                <a:ea typeface="+mj-ea"/>
                <a:cs typeface="+mj-cs"/>
                <a:sym typeface="Helvetica Neue"/>
              </a:rPr>
              <a:t>Embedding</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F</a:t>
            </a:r>
            <a:r>
              <a:rPr kumimoji="0" lang="en-US" altLang="zh-CN" sz="2800" b="0" i="0" u="none" strike="noStrike" cap="none" spc="0" normalizeH="0" baseline="0" dirty="0">
                <a:ln>
                  <a:noFill/>
                </a:ln>
                <a:solidFill>
                  <a:schemeClr val="tx1"/>
                </a:solidFill>
                <a:effectLst/>
                <a:uFillTx/>
                <a:latin typeface="+mj-lt"/>
                <a:ea typeface="+mj-ea"/>
                <a:cs typeface="+mj-cs"/>
                <a:sym typeface="Helvetica Neue"/>
              </a:rPr>
              <a:t>reeze</a:t>
            </a:r>
            <a:r>
              <a:rPr kumimoji="0" lang="zh-CN" altLang="en-US" sz="2800" b="0" i="0" u="none" strike="noStrike" cap="none" spc="0" normalizeH="0" baseline="0" dirty="0">
                <a:ln>
                  <a:noFill/>
                </a:ln>
                <a:solidFill>
                  <a:schemeClr val="tx1"/>
                </a:solidFill>
                <a:effectLst/>
                <a:uFillTx/>
                <a:latin typeface="+mj-lt"/>
                <a:ea typeface="+mj-ea"/>
                <a:cs typeface="+mj-cs"/>
                <a:sym typeface="Helvetica Neue"/>
              </a:rPr>
              <a:t> </a:t>
            </a:r>
            <a:r>
              <a:rPr kumimoji="0" lang="en-US" altLang="zh-CN" sz="2800" b="0" i="0" u="none" strike="noStrike" cap="none" spc="0" normalizeH="0" baseline="0" dirty="0">
                <a:ln>
                  <a:noFill/>
                </a:ln>
                <a:solidFill>
                  <a:schemeClr val="tx1"/>
                </a:solidFill>
                <a:effectLst/>
                <a:uFillTx/>
                <a:latin typeface="+mj-lt"/>
                <a:ea typeface="+mj-ea"/>
                <a:cs typeface="+mj-cs"/>
                <a:sym typeface="Helvetica Neue"/>
              </a:rPr>
              <a:t>=&gt;</a:t>
            </a:r>
            <a:r>
              <a:rPr kumimoji="0" lang="zh-CN" altLang="en-US" sz="2800" b="0" i="0" u="none" strike="noStrike" cap="none" spc="0" normalizeH="0" baseline="0" dirty="0">
                <a:ln>
                  <a:noFill/>
                </a:ln>
                <a:solidFill>
                  <a:schemeClr val="tx1"/>
                </a:solidFill>
                <a:effectLst/>
                <a:uFillTx/>
                <a:latin typeface="+mj-lt"/>
                <a:ea typeface="+mj-ea"/>
                <a:cs typeface="+mj-cs"/>
                <a:sym typeface="Helvetica Neue"/>
              </a:rPr>
              <a:t> </a:t>
            </a:r>
            <a:r>
              <a:rPr lang="en-US" altLang="zh-CN" sz="2800" dirty="0">
                <a:solidFill>
                  <a:schemeClr val="tx1"/>
                </a:solidFill>
              </a:rPr>
              <a:t>U</a:t>
            </a:r>
            <a:r>
              <a:rPr kumimoji="0" lang="en-US" altLang="zh-CN" sz="2800" b="0" i="0" u="none" strike="noStrike" cap="none" spc="0" normalizeH="0" baseline="0" dirty="0">
                <a:ln>
                  <a:noFill/>
                </a:ln>
                <a:solidFill>
                  <a:schemeClr val="tx1"/>
                </a:solidFill>
                <a:effectLst/>
                <a:uFillTx/>
                <a:latin typeface="+mj-lt"/>
                <a:ea typeface="+mj-ea"/>
                <a:cs typeface="+mj-cs"/>
                <a:sym typeface="Helvetica Neue"/>
              </a:rPr>
              <a:t>nfreeze</a:t>
            </a:r>
            <a:r>
              <a:rPr kumimoji="0" lang="zh-CN" altLang="en-US" sz="2800" b="0" i="0" u="none" strike="noStrike" cap="none" spc="0" normalizeH="0" baseline="0" dirty="0">
                <a:ln>
                  <a:noFill/>
                </a:ln>
                <a:solidFill>
                  <a:schemeClr val="tx1"/>
                </a:solidFill>
                <a:effectLst/>
                <a:uFillTx/>
                <a:latin typeface="+mj-lt"/>
                <a:ea typeface="+mj-ea"/>
                <a:cs typeface="+mj-cs"/>
                <a:sym typeface="Helvetica Neue"/>
              </a:rPr>
              <a:t> </a:t>
            </a:r>
            <a:r>
              <a:rPr kumimoji="0" lang="en-US" altLang="zh-CN" sz="2800" b="0" i="0" u="none" strike="noStrike" cap="none" spc="0" normalizeH="0" baseline="0" dirty="0">
                <a:ln>
                  <a:noFill/>
                </a:ln>
                <a:solidFill>
                  <a:schemeClr val="tx1"/>
                </a:solidFill>
                <a:effectLst/>
                <a:uFillTx/>
                <a:latin typeface="+mj-lt"/>
                <a:ea typeface="+mj-ea"/>
                <a:cs typeface="+mj-cs"/>
                <a:sym typeface="Helvetica Neue"/>
              </a:rPr>
              <a:t>=&gt;</a:t>
            </a:r>
            <a:r>
              <a:rPr kumimoji="0" lang="zh-CN" altLang="en-US" sz="2800" b="0" i="0" u="none" strike="noStrike" cap="none" spc="0" normalizeH="0" baseline="0" dirty="0">
                <a:ln>
                  <a:noFill/>
                </a:ln>
                <a:solidFill>
                  <a:schemeClr val="tx1"/>
                </a:solidFill>
                <a:effectLst/>
                <a:uFillTx/>
                <a:latin typeface="+mj-lt"/>
                <a:ea typeface="+mj-ea"/>
                <a:cs typeface="+mj-cs"/>
                <a:sym typeface="Helvetica Neue"/>
              </a:rPr>
              <a:t> </a:t>
            </a:r>
            <a:r>
              <a:rPr lang="en-US" altLang="zh-CN" sz="2800" dirty="0">
                <a:solidFill>
                  <a:schemeClr val="tx1"/>
                </a:solidFill>
              </a:rPr>
              <a:t>F</a:t>
            </a:r>
            <a:r>
              <a:rPr kumimoji="0" lang="en-US" altLang="zh-CN" sz="2800" b="0" i="0" u="none" strike="noStrike" cap="none" spc="0" normalizeH="0" baseline="0" dirty="0">
                <a:ln>
                  <a:noFill/>
                </a:ln>
                <a:solidFill>
                  <a:schemeClr val="tx1"/>
                </a:solidFill>
                <a:effectLst/>
                <a:uFillTx/>
                <a:latin typeface="+mj-lt"/>
                <a:ea typeface="+mj-ea"/>
                <a:cs typeface="+mj-cs"/>
                <a:sym typeface="Helvetica Neue"/>
              </a:rPr>
              <a:t>inetune</a:t>
            </a:r>
            <a:endParaRPr kumimoji="0" lang="en-US" altLang="zh-CN" sz="2800" b="0" i="0" u="none" strike="noStrike" cap="none" spc="0" normalizeH="0" baseline="0" dirty="0">
              <a:ln>
                <a:noFill/>
              </a:ln>
              <a:solidFill>
                <a:srgbClr val="000000"/>
              </a:solidFill>
              <a:effectLst/>
              <a:uFillTx/>
              <a:latin typeface="+mj-lt"/>
              <a:ea typeface="+mj-ea"/>
              <a:cs typeface="+mj-cs"/>
              <a:sym typeface="Helvetica Neue"/>
            </a:endParaRPr>
          </a:p>
          <a:p>
            <a:pPr algn="l">
              <a:lnSpc>
                <a:spcPct val="125000"/>
              </a:lnSpc>
            </a:pPr>
            <a:r>
              <a:rPr lang="en-US" altLang="zh-CN" sz="2800" dirty="0"/>
              <a:t>7</a:t>
            </a:r>
            <a:r>
              <a:rPr lang="zh-CN" altLang="en-US" sz="2800" dirty="0"/>
              <a:t>、</a:t>
            </a:r>
            <a:r>
              <a:rPr lang="en-US" altLang="zh-CN" sz="2800" dirty="0"/>
              <a:t>Lookahead</a:t>
            </a:r>
            <a:r>
              <a:rPr lang="zh-CN" altLang="en-US" sz="2800" dirty="0"/>
              <a:t>、</a:t>
            </a:r>
            <a:r>
              <a:rPr lang="en-US" sz="2800" dirty="0" err="1"/>
              <a:t>CyclicLR</a:t>
            </a:r>
            <a:r>
              <a:rPr lang="zh-CN" altLang="en-US" sz="2800" dirty="0"/>
              <a:t>、</a:t>
            </a:r>
            <a:r>
              <a:rPr lang="en-US" altLang="zh-CN" sz="2800" dirty="0"/>
              <a:t>Cosine</a:t>
            </a:r>
            <a:r>
              <a:rPr lang="zh-CN" altLang="en-US" sz="2800" dirty="0"/>
              <a:t> </a:t>
            </a:r>
            <a:r>
              <a:rPr lang="en-US" altLang="zh-CN" sz="2800" dirty="0"/>
              <a:t>LR</a:t>
            </a:r>
            <a:r>
              <a:rPr lang="zh-CN" altLang="en-US" sz="2800" dirty="0"/>
              <a:t> </a:t>
            </a:r>
            <a:r>
              <a:rPr lang="en-US" altLang="zh-CN" sz="2800" dirty="0"/>
              <a:t>Decay</a:t>
            </a:r>
            <a:r>
              <a:rPr lang="zh-CN" altLang="en-US" sz="2800" dirty="0"/>
              <a:t>等</a:t>
            </a:r>
            <a:endParaRPr lang="en-US" altLang="zh-CN" sz="2800" dirty="0"/>
          </a:p>
          <a:p>
            <a:pPr algn="l">
              <a:lnSpc>
                <a:spcPct val="125000"/>
              </a:lnSpc>
            </a:pPr>
            <a:r>
              <a:rPr lang="en-US" altLang="zh-CN" sz="2800" dirty="0"/>
              <a:t>8</a:t>
            </a:r>
            <a:r>
              <a:rPr lang="zh-CN" altLang="en-US" sz="2800" dirty="0"/>
              <a:t>、</a:t>
            </a:r>
            <a:r>
              <a:rPr lang="en-US" altLang="zh-CN" sz="2800" dirty="0"/>
              <a:t>CTR</a:t>
            </a:r>
            <a:r>
              <a:rPr lang="zh-CN" altLang="en-US" sz="2800" dirty="0"/>
              <a:t>类模型</a:t>
            </a:r>
            <a:endParaRPr kumimoji="0" lang="en-US" altLang="zh-CN" sz="2800" b="0" i="0" u="none" strike="noStrike" cap="none" spc="0" normalizeH="0" baseline="0" dirty="0">
              <a:ln>
                <a:noFill/>
              </a:ln>
              <a:solidFill>
                <a:srgbClr val="000000"/>
              </a:solidFill>
              <a:effectLst/>
              <a:uFillTx/>
              <a:latin typeface="+mj-lt"/>
              <a:ea typeface="+mj-ea"/>
              <a:cs typeface="+mj-cs"/>
              <a:sym typeface="Helvetica Neue"/>
            </a:endParaRPr>
          </a:p>
          <a:p>
            <a:pPr algn="l">
              <a:lnSpc>
                <a:spcPct val="125000"/>
              </a:lnSpc>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algn="l">
              <a:lnSpc>
                <a:spcPct val="125000"/>
              </a:lnSpc>
            </a:pPr>
            <a:r>
              <a:rPr lang="zh-CN" altLang="en-US" sz="4000" b="1" dirty="0"/>
              <a:t>反思</a:t>
            </a:r>
            <a:endParaRPr lang="zh-CN" altLang="en-US" sz="4000" dirty="0"/>
          </a:p>
          <a:p>
            <a:pPr algn="l">
              <a:lnSpc>
                <a:spcPct val="125000"/>
              </a:lnSpc>
            </a:pPr>
            <a:r>
              <a:rPr lang="en-US" altLang="zh-CN" sz="2800" dirty="0"/>
              <a:t>1</a:t>
            </a:r>
            <a:r>
              <a:rPr lang="zh-CN" altLang="en-US" sz="2800" dirty="0"/>
              <a:t>、</a:t>
            </a:r>
            <a:r>
              <a:rPr lang="en-US" altLang="zh-CN" sz="2800" dirty="0"/>
              <a:t>Exploration</a:t>
            </a:r>
            <a:r>
              <a:rPr lang="zh-CN" altLang="en-US" sz="2800" dirty="0"/>
              <a:t>可以更多，</a:t>
            </a:r>
            <a:r>
              <a:rPr lang="en-US" altLang="zh-CN" sz="2800" dirty="0"/>
              <a:t> Exploitation</a:t>
            </a:r>
            <a:r>
              <a:rPr lang="zh-CN" altLang="en-US" sz="2800" dirty="0"/>
              <a:t>可以少些</a:t>
            </a:r>
            <a:endParaRPr lang="en-US" altLang="zh-CN" sz="2800" dirty="0"/>
          </a:p>
          <a:p>
            <a:pPr algn="l">
              <a:lnSpc>
                <a:spcPct val="125000"/>
              </a:lnSpc>
            </a:pPr>
            <a:r>
              <a:rPr lang="en-US" altLang="zh-CN" sz="2800" dirty="0"/>
              <a:t>2</a:t>
            </a:r>
            <a:r>
              <a:rPr lang="zh-CN" altLang="en-US" sz="2800" dirty="0"/>
              <a:t>、把握好节奏，循序渐进</a:t>
            </a:r>
            <a:endParaRPr lang="en-US" altLang="zh-CN" sz="2800" dirty="0"/>
          </a:p>
          <a:p>
            <a:pPr marL="0" marR="0" indent="0" algn="l" defTabSz="821529" rtl="0" fontAlgn="auto" latinLnBrk="0" hangingPunct="0">
              <a:lnSpc>
                <a:spcPct val="125000"/>
              </a:lnSpc>
              <a:spcBef>
                <a:spcPts val="0"/>
              </a:spcBef>
              <a:spcAft>
                <a:spcPts val="0"/>
              </a:spcAft>
              <a:buClrTx/>
              <a:buSzTx/>
              <a:buFontTx/>
              <a:buNone/>
              <a:tabLst/>
            </a:pPr>
            <a:endParaRPr lang="en-US" altLang="zh-CN" dirty="0"/>
          </a:p>
          <a:p>
            <a:pPr marL="0" marR="0" indent="0" algn="l" defTabSz="821529" rtl="0" fontAlgn="auto" latinLnBrk="0" hangingPunct="0">
              <a:lnSpc>
                <a:spcPct val="125000"/>
              </a:lnSpc>
              <a:spcBef>
                <a:spcPts val="0"/>
              </a:spcBef>
              <a:spcAft>
                <a:spcPts val="0"/>
              </a:spcAft>
              <a:buClrTx/>
              <a:buSzTx/>
              <a:buFontTx/>
              <a:buNone/>
              <a:tabLst/>
            </a:pPr>
            <a:r>
              <a:rPr lang="zh-CN" altLang="en-US" sz="4000" b="1" dirty="0"/>
              <a:t>更多</a:t>
            </a:r>
            <a:r>
              <a:rPr kumimoji="0" lang="zh-CN" altLang="en-US" sz="4000" b="1" i="0" u="none" strike="noStrike" cap="none" spc="0" normalizeH="0" baseline="0" dirty="0">
                <a:ln>
                  <a:noFill/>
                </a:ln>
                <a:solidFill>
                  <a:srgbClr val="000000"/>
                </a:solidFill>
                <a:effectLst/>
                <a:uFillTx/>
                <a:latin typeface="+mj-lt"/>
                <a:ea typeface="+mj-ea"/>
                <a:cs typeface="+mj-cs"/>
                <a:sym typeface="Helvetica Neue"/>
              </a:rPr>
              <a:t>展望</a:t>
            </a:r>
            <a:endParaRPr kumimoji="0" lang="zh-CN" altLang="en-US" sz="4000" b="0" i="0" u="none" strike="noStrike" cap="none" spc="0" normalizeH="0" baseline="0" dirty="0">
              <a:ln>
                <a:noFill/>
              </a:ln>
              <a:solidFill>
                <a:srgbClr val="000000"/>
              </a:solidFill>
              <a:effectLst/>
              <a:uFillTx/>
              <a:latin typeface="+mj-lt"/>
              <a:ea typeface="+mj-ea"/>
              <a:cs typeface="+mj-cs"/>
              <a:sym typeface="Helvetica Neue"/>
            </a:endParaRPr>
          </a:p>
          <a:p>
            <a:pPr algn="l">
              <a:lnSpc>
                <a:spcPct val="125000"/>
              </a:lnSpc>
            </a:pPr>
            <a:r>
              <a:rPr lang="en-US" altLang="zh-CN" sz="2800" dirty="0"/>
              <a:t>1</a:t>
            </a:r>
            <a:r>
              <a:rPr lang="zh-CN" altLang="en-US" sz="2800" dirty="0"/>
              <a:t>、</a:t>
            </a:r>
            <a:r>
              <a:rPr lang="en-US" altLang="zh-CN" sz="2800" dirty="0"/>
              <a:t>Bert</a:t>
            </a:r>
          </a:p>
          <a:p>
            <a:pPr algn="l">
              <a:lnSpc>
                <a:spcPct val="125000"/>
              </a:lnSpc>
            </a:pPr>
            <a:r>
              <a:rPr lang="en-US" altLang="zh-CN" sz="2800" dirty="0"/>
              <a:t>2</a:t>
            </a:r>
            <a:r>
              <a:rPr lang="zh-CN" altLang="en-US" sz="2800" dirty="0"/>
              <a:t>、</a:t>
            </a:r>
            <a:r>
              <a:rPr lang="en-US" altLang="zh-CN" sz="2800" dirty="0"/>
              <a:t>GNN</a:t>
            </a:r>
          </a:p>
        </p:txBody>
      </p:sp>
      <p:pic>
        <p:nvPicPr>
          <p:cNvPr id="5" name="Picture 4" descr="https://pics6.baidu.com/feed/574e9258d109b3dee994cc84f0bfb484800a4c3c.png?token=a8fb7222089a0143d0c3aaff2dc37b79&amp;s=F980CB1A8FE4491B4EC0ADC8030090B3">
            <a:extLst>
              <a:ext uri="{FF2B5EF4-FFF2-40B4-BE49-F238E27FC236}">
                <a16:creationId xmlns:a16="http://schemas.microsoft.com/office/drawing/2014/main" id="{7498033B-9826-7044-8061-AB59064CB312}"/>
              </a:ext>
            </a:extLst>
          </p:cNvPr>
          <p:cNvPicPr>
            <a:picLocks noChangeAspect="1" noChangeArrowheads="1"/>
          </p:cNvPicPr>
          <p:nvPr/>
        </p:nvPicPr>
        <p:blipFill>
          <a:blip r:embed="rId2" cstate="print"/>
          <a:srcRect/>
          <a:stretch>
            <a:fillRect/>
          </a:stretch>
        </p:blipFill>
        <p:spPr bwMode="auto">
          <a:xfrm>
            <a:off x="11254698" y="2158635"/>
            <a:ext cx="11873769" cy="4768062"/>
          </a:xfrm>
          <a:prstGeom prst="rect">
            <a:avLst/>
          </a:prstGeom>
          <a:noFill/>
        </p:spPr>
      </p:pic>
      <p:pic>
        <p:nvPicPr>
          <p:cNvPr id="2" name="Picture 1">
            <a:extLst>
              <a:ext uri="{FF2B5EF4-FFF2-40B4-BE49-F238E27FC236}">
                <a16:creationId xmlns:a16="http://schemas.microsoft.com/office/drawing/2014/main" id="{D0DF4011-7AA3-8749-A1E2-E7CBA51AE2EB}"/>
              </a:ext>
            </a:extLst>
          </p:cNvPr>
          <p:cNvPicPr>
            <a:picLocks noChangeAspect="1"/>
          </p:cNvPicPr>
          <p:nvPr/>
        </p:nvPicPr>
        <p:blipFill>
          <a:blip r:embed="rId3" cstate="print"/>
          <a:stretch>
            <a:fillRect/>
          </a:stretch>
        </p:blipFill>
        <p:spPr>
          <a:xfrm>
            <a:off x="12012344" y="7204150"/>
            <a:ext cx="10585167" cy="6224408"/>
          </a:xfrm>
          <a:prstGeom prst="rect">
            <a:avLst/>
          </a:prstGeom>
        </p:spPr>
      </p:pic>
    </p:spTree>
    <p:extLst>
      <p:ext uri="{BB962C8B-B14F-4D97-AF65-F5344CB8AC3E}">
        <p14:creationId xmlns:p14="http://schemas.microsoft.com/office/powerpoint/2010/main" val="197893422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1123-14-14.jpg" descr="1123-14-14.jpg"/>
          <p:cNvPicPr>
            <a:picLocks noChangeAspect="1"/>
          </p:cNvPicPr>
          <p:nvPr/>
        </p:nvPicPr>
        <p:blipFill>
          <a:blip r:embed="rId3" cstate="print">
            <a:extLst/>
          </a:blip>
          <a:srcRect l="578" b="613"/>
          <a:stretch>
            <a:fillRect/>
          </a:stretch>
        </p:blipFill>
        <p:spPr>
          <a:xfrm>
            <a:off x="0" y="0"/>
            <a:ext cx="24390036" cy="13716001"/>
          </a:xfrm>
          <a:prstGeom prst="rect">
            <a:avLst/>
          </a:prstGeom>
          <a:ln w="12700">
            <a:miter lim="400000"/>
          </a:ln>
        </p:spPr>
      </p:pic>
      <p:sp>
        <p:nvSpPr>
          <p:cNvPr id="149" name="THANKS"/>
          <p:cNvSpPr txBox="1"/>
          <p:nvPr/>
        </p:nvSpPr>
        <p:spPr>
          <a:xfrm>
            <a:off x="2031492" y="4652336"/>
            <a:ext cx="4742966" cy="1679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9300">
                <a:solidFill>
                  <a:srgbClr val="2446F5"/>
                </a:solidFill>
                <a:latin typeface="TTTGBMedium"/>
                <a:ea typeface="TTTGBMedium"/>
                <a:cs typeface="TTTGBMedium"/>
                <a:sym typeface="TTTGBMedium"/>
              </a:defRPr>
            </a:lvl1pPr>
          </a:lstStyle>
          <a:p>
            <a:r>
              <a:t>THANKS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团队介绍</a:t>
            </a:r>
            <a:endParaRPr sz="3600" dirty="0">
              <a:solidFill>
                <a:schemeClr val="tx1"/>
              </a:solidFill>
            </a:endParaRPr>
          </a:p>
        </p:txBody>
      </p:sp>
      <p:pic>
        <p:nvPicPr>
          <p:cNvPr id="3" name="图片 2" descr="微信图片_20191202222328.jpg"/>
          <p:cNvPicPr>
            <a:picLocks noChangeAspect="1"/>
          </p:cNvPicPr>
          <p:nvPr/>
        </p:nvPicPr>
        <p:blipFill>
          <a:blip r:embed="rId3" cstate="print"/>
          <a:stretch>
            <a:fillRect/>
          </a:stretch>
        </p:blipFill>
        <p:spPr>
          <a:xfrm>
            <a:off x="10000278" y="2349946"/>
            <a:ext cx="3839290" cy="6825405"/>
          </a:xfrm>
          <a:prstGeom prst="rect">
            <a:avLst/>
          </a:prstGeom>
        </p:spPr>
      </p:pic>
      <p:sp>
        <p:nvSpPr>
          <p:cNvPr id="5" name="TextBox 4"/>
          <p:cNvSpPr txBox="1"/>
          <p:nvPr/>
        </p:nvSpPr>
        <p:spPr>
          <a:xfrm>
            <a:off x="9200178" y="9579638"/>
            <a:ext cx="5439441" cy="3222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r>
              <a:rPr lang="zh-CN" altLang="en-US" sz="4000" b="1" dirty="0">
                <a:latin typeface="PingFang HK" panose="020B0400000000000000" pitchFamily="34" charset="-120"/>
                <a:ea typeface="PingFang HK" panose="020B0400000000000000" pitchFamily="34" charset="-120"/>
              </a:rPr>
              <a:t>郑凌瀚</a:t>
            </a:r>
            <a:endParaRPr lang="en-US" altLang="zh-CN" sz="4000" b="1" dirty="0">
              <a:latin typeface="PingFang HK" panose="020B0400000000000000" pitchFamily="34" charset="-120"/>
              <a:ea typeface="PingFang HK" panose="020B0400000000000000" pitchFamily="34" charset="-120"/>
            </a:endParaRPr>
          </a:p>
          <a:p>
            <a:r>
              <a:rPr lang="zh-CN" altLang="en-US" dirty="0">
                <a:latin typeface="PingFang HK" panose="020B0400000000000000" pitchFamily="34" charset="-120"/>
                <a:ea typeface="PingFang HK" panose="020B0400000000000000" pitchFamily="34" charset="-120"/>
              </a:rPr>
              <a:t>同济大学  硕士</a:t>
            </a:r>
            <a:endParaRPr lang="en-US" altLang="zh-CN" dirty="0">
              <a:latin typeface="PingFang HK" panose="020B0400000000000000" pitchFamily="34" charset="-120"/>
              <a:ea typeface="PingFang HK" panose="020B0400000000000000" pitchFamily="34" charset="-120"/>
            </a:endParaRPr>
          </a:p>
          <a:p>
            <a:r>
              <a:rPr lang="zh-CN" altLang="en-US" dirty="0">
                <a:latin typeface="PingFang HK" panose="020B0400000000000000" pitchFamily="34" charset="-120"/>
                <a:ea typeface="PingFang HK" panose="020B0400000000000000" pitchFamily="34" charset="-120"/>
              </a:rPr>
              <a:t>算法工程师</a:t>
            </a:r>
            <a:endParaRPr lang="en-US" altLang="zh-CN" dirty="0">
              <a:latin typeface="PingFang HK" panose="020B0400000000000000" pitchFamily="34" charset="-120"/>
              <a:ea typeface="PingFang HK" panose="020B0400000000000000" pitchFamily="34" charset="-120"/>
            </a:endParaRPr>
          </a:p>
          <a:p>
            <a:pPr marL="0" marR="0" indent="0" defTabSz="821529" rtl="0" fontAlgn="auto" latinLnBrk="0" hangingPunct="0">
              <a:lnSpc>
                <a:spcPct val="100000"/>
              </a:lnSpc>
              <a:spcBef>
                <a:spcPts val="0"/>
              </a:spcBef>
              <a:spcAft>
                <a:spcPts val="0"/>
              </a:spcAft>
              <a:buClrTx/>
              <a:buSzTx/>
              <a:buFontTx/>
              <a:buNone/>
              <a:tabLst/>
            </a:pPr>
            <a:endParaRPr lang="en-US" altLang="zh-CN" dirty="0">
              <a:latin typeface="PingFang HK" panose="020B0400000000000000" pitchFamily="34" charset="-120"/>
              <a:ea typeface="PingFang HK" panose="020B0400000000000000" pitchFamily="34" charset="-120"/>
            </a:endParaRPr>
          </a:p>
          <a:p>
            <a:pPr marL="0" marR="0" indent="0" defTabSz="821529" rtl="0" fontAlgn="auto" latinLnBrk="0" hangingPunct="0">
              <a:lnSpc>
                <a:spcPct val="100000"/>
              </a:lnSpc>
              <a:spcBef>
                <a:spcPts val="0"/>
              </a:spcBef>
              <a:spcAft>
                <a:spcPts val="0"/>
              </a:spcAft>
              <a:buClrTx/>
              <a:buSzTx/>
              <a:buFontTx/>
              <a:buNone/>
              <a:tabLst/>
            </a:pPr>
            <a:r>
              <a:rPr lang="zh-CN" altLang="en-US" dirty="0">
                <a:latin typeface="PingFang HK" panose="020B0400000000000000" pitchFamily="34" charset="-120"/>
                <a:ea typeface="PingFang HK" panose="020B0400000000000000" pitchFamily="34" charset="-120"/>
              </a:rPr>
              <a:t>负责</a:t>
            </a:r>
            <a:r>
              <a:rPr lang="en-US" altLang="zh-CN" dirty="0">
                <a:latin typeface="PingFang HK" panose="020B0400000000000000" pitchFamily="34" charset="-120"/>
                <a:ea typeface="PingFang HK" panose="020B0400000000000000" pitchFamily="34" charset="-120"/>
              </a:rPr>
              <a:t>EDA</a:t>
            </a:r>
            <a:r>
              <a:rPr lang="zh-CN" altLang="en-US" dirty="0">
                <a:latin typeface="PingFang HK" panose="020B0400000000000000" pitchFamily="34" charset="-120"/>
                <a:ea typeface="PingFang HK" panose="020B0400000000000000" pitchFamily="34" charset="-120"/>
              </a:rPr>
              <a:t>、</a:t>
            </a:r>
            <a:r>
              <a:rPr lang="en-US" altLang="zh-CN" dirty="0">
                <a:latin typeface="PingFang HK" panose="020B0400000000000000" pitchFamily="34" charset="-120"/>
                <a:ea typeface="PingFang HK" panose="020B0400000000000000" pitchFamily="34" charset="-120"/>
              </a:rPr>
              <a:t>Embedding</a:t>
            </a:r>
            <a:r>
              <a:rPr lang="zh-CN" altLang="en-US" dirty="0">
                <a:latin typeface="PingFang HK" panose="020B0400000000000000" pitchFamily="34" charset="-120"/>
                <a:ea typeface="PingFang HK" panose="020B0400000000000000" pitchFamily="34" charset="-120"/>
              </a:rPr>
              <a:t>及单模型开发与融合</a:t>
            </a:r>
            <a:endParaRPr lang="en-US" altLang="zh-CN" dirty="0">
              <a:latin typeface="PingFang HK" panose="020B0400000000000000" pitchFamily="34" charset="-120"/>
              <a:ea typeface="PingFang HK" panose="020B0400000000000000" pitchFamily="34" charset="-120"/>
            </a:endParaRPr>
          </a:p>
        </p:txBody>
      </p:sp>
      <p:sp>
        <p:nvSpPr>
          <p:cNvPr id="6" name="文本框 5"/>
          <p:cNvSpPr txBox="1"/>
          <p:nvPr/>
        </p:nvSpPr>
        <p:spPr>
          <a:xfrm>
            <a:off x="16770820" y="9576799"/>
            <a:ext cx="7027972" cy="2729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defTabSz="821529" rtl="0" fontAlgn="auto" latinLnBrk="0" hangingPunct="0">
              <a:lnSpc>
                <a:spcPct val="100000"/>
              </a:lnSpc>
              <a:spcBef>
                <a:spcPts val="0"/>
              </a:spcBef>
              <a:spcAft>
                <a:spcPts val="0"/>
              </a:spcAft>
              <a:buClrTx/>
              <a:buSzTx/>
              <a:buFontTx/>
              <a:buNone/>
              <a:tabLst/>
            </a:pPr>
            <a:r>
              <a:rPr kumimoji="0" lang="zh-CN" altLang="en-US" sz="4000" b="1" i="0" u="none" strike="noStrike" cap="none" spc="0" normalizeH="0" baseline="0" dirty="0">
                <a:ln>
                  <a:noFill/>
                </a:ln>
                <a:solidFill>
                  <a:srgbClr val="000000"/>
                </a:solidFill>
                <a:effectLst/>
                <a:uFillTx/>
                <a:latin typeface="PingFang HK" panose="020B0400000000000000" pitchFamily="34" charset="-120"/>
                <a:ea typeface="PingFang HK" panose="020B0400000000000000" pitchFamily="34" charset="-120"/>
                <a:sym typeface="Helvetica Neue"/>
              </a:rPr>
              <a:t>王黎翔</a:t>
            </a:r>
            <a:endParaRPr kumimoji="0" lang="en-US" altLang="zh-CN" sz="4000" b="1" i="0" u="none" strike="noStrike" cap="none" spc="0" normalizeH="0" baseline="0" dirty="0">
              <a:ln>
                <a:noFill/>
              </a:ln>
              <a:solidFill>
                <a:srgbClr val="000000"/>
              </a:solidFill>
              <a:effectLst/>
              <a:uFillTx/>
              <a:latin typeface="PingFang HK" panose="020B0400000000000000" pitchFamily="34" charset="-120"/>
              <a:ea typeface="PingFang HK" panose="020B0400000000000000" pitchFamily="34" charset="-120"/>
              <a:sym typeface="Helvetica Neue"/>
            </a:endParaRPr>
          </a:p>
          <a:p>
            <a:pPr marL="0" marR="0" indent="0" defTabSz="821529"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a:ln>
                  <a:noFill/>
                </a:ln>
                <a:solidFill>
                  <a:srgbClr val="000000"/>
                </a:solidFill>
                <a:effectLst/>
                <a:uFillTx/>
                <a:latin typeface="PingFang HK" panose="020B0400000000000000" pitchFamily="34" charset="-120"/>
                <a:ea typeface="PingFang HK" panose="020B0400000000000000" pitchFamily="34" charset="-120"/>
                <a:sym typeface="Helvetica Neue"/>
              </a:rPr>
              <a:t>东南大学 研一在读</a:t>
            </a:r>
            <a:endParaRPr kumimoji="0" lang="en-US" altLang="zh-CN" sz="3200" b="0" i="0" u="none" strike="noStrike" cap="none" spc="0" normalizeH="0" baseline="0" dirty="0">
              <a:ln>
                <a:noFill/>
              </a:ln>
              <a:solidFill>
                <a:srgbClr val="000000"/>
              </a:solidFill>
              <a:effectLst/>
              <a:uFillTx/>
              <a:latin typeface="PingFang HK" panose="020B0400000000000000" pitchFamily="34" charset="-120"/>
              <a:ea typeface="PingFang HK" panose="020B0400000000000000" pitchFamily="34" charset="-120"/>
              <a:sym typeface="Helvetica Neue"/>
            </a:endParaRPr>
          </a:p>
          <a:p>
            <a:pPr marL="0" marR="0" indent="0" defTabSz="821529" rtl="0" fontAlgn="auto" latinLnBrk="0" hangingPunct="0">
              <a:lnSpc>
                <a:spcPct val="100000"/>
              </a:lnSpc>
              <a:spcBef>
                <a:spcPts val="0"/>
              </a:spcBef>
              <a:spcAft>
                <a:spcPts val="0"/>
              </a:spcAft>
              <a:buClrTx/>
              <a:buSzTx/>
              <a:buFontTx/>
              <a:buNone/>
              <a:tabLst/>
            </a:pPr>
            <a:r>
              <a:rPr lang="zh-CN" altLang="en-US" dirty="0">
                <a:latin typeface="PingFang HK" panose="020B0400000000000000" pitchFamily="34" charset="-120"/>
                <a:ea typeface="PingFang HK" panose="020B0400000000000000" pitchFamily="34" charset="-120"/>
              </a:rPr>
              <a:t>研究方向：图像理解</a:t>
            </a:r>
            <a:r>
              <a:rPr lang="en-US" altLang="zh-CN" dirty="0">
                <a:latin typeface="PingFang HK" panose="020B0400000000000000" pitchFamily="34" charset="-120"/>
                <a:ea typeface="PingFang HK" panose="020B0400000000000000" pitchFamily="34" charset="-120"/>
              </a:rPr>
              <a:t>/</a:t>
            </a:r>
            <a:r>
              <a:rPr lang="zh-CN" altLang="en-US" dirty="0">
                <a:latin typeface="PingFang HK" panose="020B0400000000000000" pitchFamily="34" charset="-120"/>
                <a:ea typeface="PingFang HK" panose="020B0400000000000000" pitchFamily="34" charset="-120"/>
              </a:rPr>
              <a:t>检索</a:t>
            </a:r>
            <a:endParaRPr lang="en-US" altLang="zh-CN" dirty="0">
              <a:latin typeface="PingFang HK" panose="020B0400000000000000" pitchFamily="34" charset="-120"/>
              <a:ea typeface="PingFang HK" panose="020B0400000000000000" pitchFamily="34" charset="-120"/>
            </a:endParaRPr>
          </a:p>
          <a:p>
            <a:pPr marL="0" marR="0" indent="0" defTabSz="821529" rtl="0" fontAlgn="auto" latinLnBrk="0" hangingPunct="0">
              <a:lnSpc>
                <a:spcPct val="100000"/>
              </a:lnSpc>
              <a:spcBef>
                <a:spcPts val="0"/>
              </a:spcBef>
              <a:spcAft>
                <a:spcPts val="0"/>
              </a:spcAft>
              <a:buClrTx/>
              <a:buSzTx/>
              <a:buFontTx/>
              <a:buNone/>
              <a:tabLst/>
            </a:pPr>
            <a:endParaRPr lang="en-US" altLang="zh-CN" dirty="0">
              <a:latin typeface="PingFang HK" panose="020B0400000000000000" pitchFamily="34" charset="-120"/>
              <a:ea typeface="PingFang HK" panose="020B0400000000000000" pitchFamily="34" charset="-120"/>
            </a:endParaRPr>
          </a:p>
          <a:p>
            <a:r>
              <a:rPr lang="zh-CN" altLang="en-US" dirty="0">
                <a:latin typeface="PingFang HK" panose="020B0400000000000000" pitchFamily="34" charset="-120"/>
                <a:ea typeface="PingFang HK" panose="020B0400000000000000" pitchFamily="34" charset="-120"/>
              </a:rPr>
              <a:t>负责</a:t>
            </a:r>
            <a:r>
              <a:rPr lang="en-US" altLang="zh-CN" dirty="0">
                <a:latin typeface="PingFang HK" panose="020B0400000000000000" pitchFamily="34" charset="-120"/>
                <a:ea typeface="PingFang HK" panose="020B0400000000000000" pitchFamily="34" charset="-120"/>
              </a:rPr>
              <a:t>CNN</a:t>
            </a:r>
            <a:r>
              <a:rPr lang="zh-CN" altLang="en-US" dirty="0">
                <a:latin typeface="PingFang HK" panose="020B0400000000000000" pitchFamily="34" charset="-120"/>
                <a:ea typeface="PingFang HK" panose="020B0400000000000000" pitchFamily="34" charset="-120"/>
              </a:rPr>
              <a:t>系单模的开发和训练</a:t>
            </a:r>
          </a:p>
        </p:txBody>
      </p:sp>
      <p:pic>
        <p:nvPicPr>
          <p:cNvPr id="7" name="Picture 6">
            <a:extLst>
              <a:ext uri="{FF2B5EF4-FFF2-40B4-BE49-F238E27FC236}">
                <a16:creationId xmlns:a16="http://schemas.microsoft.com/office/drawing/2014/main" id="{7110436C-55B6-4040-9BFA-A03385BCFB21}"/>
              </a:ext>
            </a:extLst>
          </p:cNvPr>
          <p:cNvPicPr>
            <a:picLocks noChangeAspect="1"/>
          </p:cNvPicPr>
          <p:nvPr/>
        </p:nvPicPr>
        <p:blipFill>
          <a:blip r:embed="rId4" cstate="print"/>
          <a:stretch>
            <a:fillRect/>
          </a:stretch>
        </p:blipFill>
        <p:spPr>
          <a:xfrm>
            <a:off x="1372532" y="2349342"/>
            <a:ext cx="4548208" cy="6826010"/>
          </a:xfrm>
          <a:prstGeom prst="rect">
            <a:avLst/>
          </a:prstGeom>
        </p:spPr>
      </p:pic>
      <p:sp>
        <p:nvSpPr>
          <p:cNvPr id="8" name="文本框 5">
            <a:extLst>
              <a:ext uri="{FF2B5EF4-FFF2-40B4-BE49-F238E27FC236}">
                <a16:creationId xmlns:a16="http://schemas.microsoft.com/office/drawing/2014/main" id="{585DF128-6B7F-AB40-9640-8CF7297070AC}"/>
              </a:ext>
            </a:extLst>
          </p:cNvPr>
          <p:cNvSpPr txBox="1"/>
          <p:nvPr/>
        </p:nvSpPr>
        <p:spPr>
          <a:xfrm>
            <a:off x="670516" y="9576799"/>
            <a:ext cx="5952239" cy="3222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defTabSz="821529" rtl="0" fontAlgn="auto" latinLnBrk="0" hangingPunct="0">
              <a:lnSpc>
                <a:spcPct val="100000"/>
              </a:lnSpc>
              <a:spcBef>
                <a:spcPts val="0"/>
              </a:spcBef>
              <a:spcAft>
                <a:spcPts val="0"/>
              </a:spcAft>
              <a:buClrTx/>
              <a:buSzTx/>
              <a:buFontTx/>
              <a:buNone/>
              <a:tabLst/>
            </a:pPr>
            <a:r>
              <a:rPr lang="zh-CN" altLang="en-US" sz="4000" b="1" dirty="0">
                <a:latin typeface="PingFang HK" panose="020B0400000000000000" pitchFamily="34" charset="-120"/>
                <a:ea typeface="PingFang HK" panose="020B0400000000000000" pitchFamily="34" charset="-120"/>
              </a:rPr>
              <a:t>张琦</a:t>
            </a:r>
            <a:endParaRPr kumimoji="0" lang="en-US" altLang="zh-CN" sz="4000" b="0" i="0" u="none" strike="noStrike" cap="none" spc="0" normalizeH="0" baseline="0" dirty="0">
              <a:ln>
                <a:noFill/>
              </a:ln>
              <a:solidFill>
                <a:srgbClr val="000000"/>
              </a:solidFill>
              <a:effectLst/>
              <a:uFillTx/>
              <a:latin typeface="PingFang HK" panose="020B0400000000000000" pitchFamily="34" charset="-120"/>
              <a:ea typeface="PingFang HK" panose="020B0400000000000000" pitchFamily="34" charset="-120"/>
              <a:sym typeface="Helvetica Neue"/>
            </a:endParaRPr>
          </a:p>
          <a:p>
            <a:r>
              <a:rPr lang="zh-CN" altLang="en-US" dirty="0">
                <a:latin typeface="PingFang HK" panose="020B0400000000000000" pitchFamily="34" charset="-120"/>
                <a:ea typeface="PingFang HK" panose="020B0400000000000000" pitchFamily="34" charset="-120"/>
              </a:rPr>
              <a:t>中国科学院大学 硕士</a:t>
            </a:r>
            <a:endParaRPr lang="en-US" altLang="zh-CN" dirty="0">
              <a:latin typeface="PingFang HK" panose="020B0400000000000000" pitchFamily="34" charset="-120"/>
              <a:ea typeface="PingFang HK" panose="020B0400000000000000" pitchFamily="34" charset="-120"/>
            </a:endParaRPr>
          </a:p>
          <a:p>
            <a:r>
              <a:rPr lang="zh-CN" altLang="en-US" dirty="0">
                <a:latin typeface="PingFang HK" panose="020B0400000000000000" pitchFamily="34" charset="-120"/>
                <a:ea typeface="PingFang HK" panose="020B0400000000000000" pitchFamily="34" charset="-120"/>
              </a:rPr>
              <a:t>算法工程师</a:t>
            </a:r>
            <a:endParaRPr lang="en-US" altLang="zh-CN" dirty="0">
              <a:latin typeface="PingFang HK" panose="020B0400000000000000" pitchFamily="34" charset="-120"/>
              <a:ea typeface="PingFang HK" panose="020B0400000000000000" pitchFamily="34" charset="-120"/>
            </a:endParaRPr>
          </a:p>
          <a:p>
            <a:endParaRPr lang="en-US" altLang="zh-CN" dirty="0">
              <a:latin typeface="PingFang HK" panose="020B0400000000000000" pitchFamily="34" charset="-120"/>
              <a:ea typeface="PingFang HK" panose="020B0400000000000000" pitchFamily="34" charset="-120"/>
            </a:endParaRPr>
          </a:p>
          <a:p>
            <a:r>
              <a:rPr lang="zh-CN" altLang="en-US" dirty="0">
                <a:latin typeface="PingFang HK" panose="020B0400000000000000" pitchFamily="34" charset="-120"/>
                <a:ea typeface="PingFang HK" panose="020B0400000000000000" pitchFamily="34" charset="-120"/>
              </a:rPr>
              <a:t>负责</a:t>
            </a:r>
            <a:r>
              <a:rPr lang="en-US" altLang="zh-CN" dirty="0">
                <a:latin typeface="PingFang HK" panose="020B0400000000000000" pitchFamily="34" charset="-120"/>
                <a:ea typeface="PingFang HK" panose="020B0400000000000000" pitchFamily="34" charset="-120"/>
              </a:rPr>
              <a:t>Pipeline</a:t>
            </a:r>
            <a:r>
              <a:rPr lang="zh-CN" altLang="en-US" dirty="0">
                <a:latin typeface="PingFang HK" panose="020B0400000000000000" pitchFamily="34" charset="-120"/>
                <a:ea typeface="PingFang HK" panose="020B0400000000000000" pitchFamily="34" charset="-120"/>
              </a:rPr>
              <a:t>构建、</a:t>
            </a:r>
            <a:r>
              <a:rPr lang="en-US" altLang="zh-CN" dirty="0">
                <a:latin typeface="PingFang HK" panose="020B0400000000000000" pitchFamily="34" charset="-120"/>
                <a:ea typeface="PingFang HK" panose="020B0400000000000000" pitchFamily="34" charset="-120"/>
              </a:rPr>
              <a:t>Embedding</a:t>
            </a:r>
            <a:r>
              <a:rPr lang="zh-CN" altLang="en-US" dirty="0">
                <a:latin typeface="PingFang HK" panose="020B0400000000000000" pitchFamily="34" charset="-120"/>
                <a:ea typeface="PingFang HK" panose="020B0400000000000000" pitchFamily="34" charset="-120"/>
              </a:rPr>
              <a:t>及单模型开发与融合</a:t>
            </a:r>
            <a:endParaRPr lang="en-US" altLang="zh-CN" dirty="0">
              <a:latin typeface="PingFang HK" panose="020B0400000000000000" pitchFamily="34" charset="-120"/>
              <a:ea typeface="PingFang HK" panose="020B0400000000000000" pitchFamily="34" charset="-120"/>
            </a:endParaRPr>
          </a:p>
        </p:txBody>
      </p:sp>
      <p:pic>
        <p:nvPicPr>
          <p:cNvPr id="12" name="Picture 11">
            <a:extLst>
              <a:ext uri="{FF2B5EF4-FFF2-40B4-BE49-F238E27FC236}">
                <a16:creationId xmlns:a16="http://schemas.microsoft.com/office/drawing/2014/main" id="{161B7B7E-F546-B741-8011-9CD032A2EE01}"/>
              </a:ext>
            </a:extLst>
          </p:cNvPr>
          <p:cNvPicPr>
            <a:picLocks noChangeAspect="1"/>
          </p:cNvPicPr>
          <p:nvPr/>
        </p:nvPicPr>
        <p:blipFill>
          <a:blip r:embed="rId5" cstate="print"/>
          <a:stretch>
            <a:fillRect/>
          </a:stretch>
        </p:blipFill>
        <p:spPr>
          <a:xfrm>
            <a:off x="17852069" y="2349342"/>
            <a:ext cx="4865473" cy="6824580"/>
          </a:xfrm>
          <a:prstGeom prst="rect">
            <a:avLst/>
          </a:prstGeom>
        </p:spPr>
      </p:pic>
    </p:spTree>
    <p:extLst>
      <p:ext uri="{BB962C8B-B14F-4D97-AF65-F5344CB8AC3E}">
        <p14:creationId xmlns:p14="http://schemas.microsoft.com/office/powerpoint/2010/main" val="1049060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图像" descr="图像"/>
          <p:cNvPicPr>
            <a:picLocks noChangeAspect="1"/>
          </p:cNvPicPr>
          <p:nvPr/>
        </p:nvPicPr>
        <p:blipFill>
          <a:blip r:embed="rId2" cstate="print">
            <a:extLst/>
          </a:blip>
          <a:stretch>
            <a:fillRect/>
          </a:stretch>
        </p:blipFill>
        <p:spPr>
          <a:xfrm>
            <a:off x="0" y="0"/>
            <a:ext cx="24384000" cy="13716000"/>
          </a:xfrm>
          <a:prstGeom prst="rect">
            <a:avLst/>
          </a:prstGeom>
          <a:ln w="12700">
            <a:miter lim="400000"/>
          </a:ln>
        </p:spPr>
      </p:pic>
      <p:pic>
        <p:nvPicPr>
          <p:cNvPr id="139" name="图像" descr="图像"/>
          <p:cNvPicPr>
            <a:picLocks noChangeAspect="1"/>
          </p:cNvPicPr>
          <p:nvPr/>
        </p:nvPicPr>
        <p:blipFill>
          <a:blip r:embed="rId3" cstate="print">
            <a:extLst/>
          </a:blip>
          <a:stretch>
            <a:fillRect/>
          </a:stretch>
        </p:blipFill>
        <p:spPr>
          <a:xfrm>
            <a:off x="9525337" y="4734283"/>
            <a:ext cx="1627138" cy="2113976"/>
          </a:xfrm>
          <a:prstGeom prst="rect">
            <a:avLst/>
          </a:prstGeom>
          <a:ln w="12700">
            <a:miter lim="400000"/>
          </a:ln>
        </p:spPr>
      </p:pic>
      <p:sp>
        <p:nvSpPr>
          <p:cNvPr id="140" name="版块一"/>
          <p:cNvSpPr txBox="1"/>
          <p:nvPr/>
        </p:nvSpPr>
        <p:spPr>
          <a:xfrm>
            <a:off x="12192000" y="5187996"/>
            <a:ext cx="3837584" cy="1252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7200">
                <a:solidFill>
                  <a:srgbClr val="FFFFFF"/>
                </a:solidFill>
                <a:latin typeface="TTTGBMedium"/>
                <a:ea typeface="TTTGBMedium"/>
                <a:cs typeface="TTTGBMedium"/>
                <a:sym typeface="TTTGBMedium"/>
              </a:defRPr>
            </a:lvl1pPr>
          </a:lstStyle>
          <a:p>
            <a:r>
              <a:rPr lang="zh-CN" altLang="en-US" dirty="0"/>
              <a:t>赛题理解</a:t>
            </a:r>
            <a:endParaRPr dirty="0"/>
          </a:p>
        </p:txBody>
      </p:sp>
      <p:sp>
        <p:nvSpPr>
          <p:cNvPr id="142" name="01"/>
          <p:cNvSpPr txBox="1"/>
          <p:nvPr/>
        </p:nvSpPr>
        <p:spPr>
          <a:xfrm>
            <a:off x="9706093" y="5220563"/>
            <a:ext cx="1189423" cy="1144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defRPr sz="6500">
                <a:solidFill>
                  <a:srgbClr val="2446F5"/>
                </a:solidFill>
                <a:latin typeface="TTTGBMedium"/>
                <a:ea typeface="TTTGBMedium"/>
                <a:cs typeface="TTTGBMedium"/>
                <a:sym typeface="TTTGBMedium"/>
              </a:defRPr>
            </a:lvl1pPr>
          </a:lstStyle>
          <a:p>
            <a:r>
              <a:rPr dirty="0"/>
              <a:t>0</a:t>
            </a:r>
            <a:r>
              <a:rPr lang="en-US" altLang="zh-CN" dirty="0"/>
              <a:t>2</a:t>
            </a:r>
            <a:endParaRPr dirty="0"/>
          </a:p>
        </p:txBody>
      </p:sp>
    </p:spTree>
    <p:extLst>
      <p:ext uri="{BB962C8B-B14F-4D97-AF65-F5344CB8AC3E}">
        <p14:creationId xmlns:p14="http://schemas.microsoft.com/office/powerpoint/2010/main" val="36639000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赛题理解</a:t>
            </a:r>
            <a:endParaRPr sz="3600" dirty="0">
              <a:solidFill>
                <a:schemeClr val="tx1"/>
              </a:solidFill>
            </a:endParaRPr>
          </a:p>
        </p:txBody>
      </p:sp>
      <p:pic>
        <p:nvPicPr>
          <p:cNvPr id="21" name="Picture 20">
            <a:extLst>
              <a:ext uri="{FF2B5EF4-FFF2-40B4-BE49-F238E27FC236}">
                <a16:creationId xmlns:a16="http://schemas.microsoft.com/office/drawing/2014/main" id="{23E73B4E-D3DF-5E4A-A0FF-8F411536AB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08" b="3648"/>
          <a:stretch/>
        </p:blipFill>
        <p:spPr>
          <a:xfrm>
            <a:off x="1025391" y="1754657"/>
            <a:ext cx="18295761" cy="11788348"/>
          </a:xfrm>
          <a:prstGeom prst="rect">
            <a:avLst/>
          </a:prstGeom>
        </p:spPr>
      </p:pic>
      <p:sp>
        <p:nvSpPr>
          <p:cNvPr id="6" name="TextBox 5">
            <a:extLst>
              <a:ext uri="{FF2B5EF4-FFF2-40B4-BE49-F238E27FC236}">
                <a16:creationId xmlns:a16="http://schemas.microsoft.com/office/drawing/2014/main" id="{25DC1776-AD88-2F49-99BB-D78F5287FA2E}"/>
              </a:ext>
            </a:extLst>
          </p:cNvPr>
          <p:cNvSpPr txBox="1"/>
          <p:nvPr/>
        </p:nvSpPr>
        <p:spPr>
          <a:xfrm>
            <a:off x="19189746" y="7313670"/>
            <a:ext cx="1583762" cy="6982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600" b="1" i="0" u="none" strike="noStrike" cap="none" spc="0" normalizeH="0" baseline="0" dirty="0">
                <a:ln>
                  <a:noFill/>
                </a:ln>
                <a:solidFill>
                  <a:schemeClr val="tx1"/>
                </a:solidFill>
                <a:effectLst/>
                <a:uFillTx/>
                <a:sym typeface="Helvetica Neue"/>
              </a:rPr>
              <a:t>10</a:t>
            </a:r>
            <a:r>
              <a:rPr kumimoji="0" lang="zh-CN" altLang="en-US" sz="3600" b="1" i="0" u="none" strike="noStrike" cap="none" spc="0" normalizeH="0" baseline="0" dirty="0">
                <a:ln>
                  <a:noFill/>
                </a:ln>
                <a:solidFill>
                  <a:schemeClr val="tx1"/>
                </a:solidFill>
                <a:effectLst/>
                <a:uFillTx/>
                <a:sym typeface="Helvetica Neue"/>
              </a:rPr>
              <a:t>分类</a:t>
            </a:r>
            <a:endParaRPr kumimoji="0" lang="en-US" sz="3600" b="1" i="0" u="none" strike="noStrike" cap="none" spc="0" normalizeH="0" baseline="0" dirty="0">
              <a:ln>
                <a:noFill/>
              </a:ln>
              <a:solidFill>
                <a:schemeClr val="tx1"/>
              </a:solidFill>
              <a:effectLst/>
              <a:uFillTx/>
              <a:sym typeface="Helvetica Neue"/>
            </a:endParaRPr>
          </a:p>
        </p:txBody>
      </p:sp>
      <p:sp>
        <p:nvSpPr>
          <p:cNvPr id="7" name="TextBox 6">
            <a:extLst>
              <a:ext uri="{FF2B5EF4-FFF2-40B4-BE49-F238E27FC236}">
                <a16:creationId xmlns:a16="http://schemas.microsoft.com/office/drawing/2014/main" id="{8C730E30-9913-7B4A-998D-701E6208EAFB}"/>
              </a:ext>
            </a:extLst>
          </p:cNvPr>
          <p:cNvSpPr txBox="1"/>
          <p:nvPr/>
        </p:nvSpPr>
        <p:spPr>
          <a:xfrm>
            <a:off x="19317987" y="8967701"/>
            <a:ext cx="1327282" cy="6982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kumimoji="0" lang="en-US" altLang="zh-CN" sz="3600" b="1" i="0" u="none" strike="noStrike" cap="none" spc="0" normalizeH="0" baseline="0" dirty="0">
                <a:ln>
                  <a:noFill/>
                </a:ln>
                <a:solidFill>
                  <a:schemeClr val="tx1"/>
                </a:solidFill>
                <a:effectLst/>
                <a:uFillTx/>
                <a:sym typeface="Helvetica Neue"/>
              </a:rPr>
              <a:t>2</a:t>
            </a:r>
            <a:r>
              <a:rPr kumimoji="0" lang="zh-CN" altLang="en-US" sz="3600" b="1" i="0" u="none" strike="noStrike" cap="none" spc="0" normalizeH="0" baseline="0" dirty="0">
                <a:ln>
                  <a:noFill/>
                </a:ln>
                <a:solidFill>
                  <a:schemeClr val="tx1"/>
                </a:solidFill>
                <a:effectLst/>
                <a:uFillTx/>
                <a:sym typeface="Helvetica Neue"/>
              </a:rPr>
              <a:t>分类</a:t>
            </a:r>
            <a:endParaRPr kumimoji="0" lang="en-US" sz="3600" b="1" i="0" u="none" strike="noStrike" cap="none" spc="0" normalizeH="0" baseline="0" dirty="0">
              <a:ln>
                <a:noFill/>
              </a:ln>
              <a:solidFill>
                <a:schemeClr val="tx1"/>
              </a:solidFill>
              <a:effectLst/>
              <a:uFillTx/>
              <a:sym typeface="Helvetica Neue"/>
            </a:endParaRPr>
          </a:p>
        </p:txBody>
      </p:sp>
      <p:sp>
        <p:nvSpPr>
          <p:cNvPr id="8" name="TextBox 7">
            <a:extLst>
              <a:ext uri="{FF2B5EF4-FFF2-40B4-BE49-F238E27FC236}">
                <a16:creationId xmlns:a16="http://schemas.microsoft.com/office/drawing/2014/main" id="{74351788-701B-8141-B430-A404A95A7CB8}"/>
              </a:ext>
            </a:extLst>
          </p:cNvPr>
          <p:cNvSpPr txBox="1"/>
          <p:nvPr/>
        </p:nvSpPr>
        <p:spPr>
          <a:xfrm>
            <a:off x="15483517" y="11392052"/>
            <a:ext cx="6256974" cy="6982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R="0" algn="l" defTabSz="821529" rtl="0" fontAlgn="auto" latinLnBrk="0" hangingPunct="0">
              <a:lnSpc>
                <a:spcPct val="100000"/>
              </a:lnSpc>
              <a:spcBef>
                <a:spcPts val="0"/>
              </a:spcBef>
              <a:spcAft>
                <a:spcPts val="0"/>
              </a:spcAft>
              <a:buClrTx/>
              <a:buSzTx/>
              <a:tabLst/>
            </a:pPr>
            <a:r>
              <a:rPr lang="zh-CN" altLang="en-US" sz="3600" b="1" dirty="0">
                <a:solidFill>
                  <a:schemeClr val="tx1"/>
                </a:solidFill>
              </a:rPr>
              <a:t>类似于</a:t>
            </a:r>
            <a:r>
              <a:rPr lang="en-US" altLang="zh-CN" sz="3600" b="1" dirty="0">
                <a:solidFill>
                  <a:schemeClr val="tx1"/>
                </a:solidFill>
              </a:rPr>
              <a:t>NLP</a:t>
            </a:r>
            <a:r>
              <a:rPr lang="zh-CN" altLang="en-US" sz="3600" b="1" dirty="0">
                <a:solidFill>
                  <a:schemeClr val="tx1"/>
                </a:solidFill>
              </a:rPr>
              <a:t>中的文本分类问题</a:t>
            </a:r>
            <a:endParaRPr lang="en-US" altLang="zh-CN" sz="3600" b="1" dirty="0">
              <a:solidFill>
                <a:schemeClr val="tx1"/>
              </a:solidFill>
            </a:endParaRPr>
          </a:p>
        </p:txBody>
      </p:sp>
      <p:sp>
        <p:nvSpPr>
          <p:cNvPr id="10" name="TextBox 9">
            <a:extLst>
              <a:ext uri="{FF2B5EF4-FFF2-40B4-BE49-F238E27FC236}">
                <a16:creationId xmlns:a16="http://schemas.microsoft.com/office/drawing/2014/main" id="{F520C355-2393-7E41-899C-7D2F073E468F}"/>
              </a:ext>
            </a:extLst>
          </p:cNvPr>
          <p:cNvSpPr txBox="1"/>
          <p:nvPr/>
        </p:nvSpPr>
        <p:spPr>
          <a:xfrm>
            <a:off x="21545906" y="8207883"/>
            <a:ext cx="1583762" cy="6982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r>
              <a:rPr lang="en-US" altLang="zh-CN" sz="3600" b="1" dirty="0">
                <a:solidFill>
                  <a:schemeClr val="tx1"/>
                </a:solidFill>
              </a:rPr>
              <a:t>2</a:t>
            </a:r>
            <a:r>
              <a:rPr kumimoji="0" lang="en-US" altLang="zh-CN" sz="3600" b="1" i="0" u="none" strike="noStrike" cap="none" spc="0" normalizeH="0" baseline="0" dirty="0">
                <a:ln>
                  <a:noFill/>
                </a:ln>
                <a:solidFill>
                  <a:schemeClr val="tx1"/>
                </a:solidFill>
                <a:effectLst/>
                <a:uFillTx/>
                <a:sym typeface="Helvetica Neue"/>
              </a:rPr>
              <a:t>0</a:t>
            </a:r>
            <a:r>
              <a:rPr kumimoji="0" lang="zh-CN" altLang="en-US" sz="3600" b="1" i="0" u="none" strike="noStrike" cap="none" spc="0" normalizeH="0" baseline="0" dirty="0">
                <a:ln>
                  <a:noFill/>
                </a:ln>
                <a:solidFill>
                  <a:schemeClr val="tx1"/>
                </a:solidFill>
                <a:effectLst/>
                <a:uFillTx/>
                <a:sym typeface="Helvetica Neue"/>
              </a:rPr>
              <a:t>分类</a:t>
            </a:r>
            <a:endParaRPr kumimoji="0" lang="en-US" sz="3600" b="1" i="0" u="none" strike="noStrike" cap="none" spc="0" normalizeH="0" baseline="0" dirty="0">
              <a:ln>
                <a:noFill/>
              </a:ln>
              <a:solidFill>
                <a:schemeClr val="tx1"/>
              </a:solidFill>
              <a:effectLst/>
              <a:uFillTx/>
              <a:sym typeface="Helvetica Neue"/>
            </a:endParaRPr>
          </a:p>
        </p:txBody>
      </p:sp>
      <p:sp>
        <p:nvSpPr>
          <p:cNvPr id="3" name="Right Brace 2">
            <a:extLst>
              <a:ext uri="{FF2B5EF4-FFF2-40B4-BE49-F238E27FC236}">
                <a16:creationId xmlns:a16="http://schemas.microsoft.com/office/drawing/2014/main" id="{EDAF11B8-EBBB-9649-AEED-AEA6537BE1FC}"/>
              </a:ext>
            </a:extLst>
          </p:cNvPr>
          <p:cNvSpPr/>
          <p:nvPr/>
        </p:nvSpPr>
        <p:spPr>
          <a:xfrm>
            <a:off x="20918458" y="7662801"/>
            <a:ext cx="466437" cy="1654031"/>
          </a:xfrm>
          <a:prstGeom prst="rightBrace">
            <a:avLst>
              <a:gd name="adj1" fmla="val 22854"/>
              <a:gd name="adj2" fmla="val 50000"/>
            </a:avLst>
          </a:prstGeom>
          <a:no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3600" b="1" i="0" u="none" strike="noStrike" cap="none" spc="0" normalizeH="0" baseline="0" dirty="0">
              <a:ln>
                <a:noFill/>
              </a:ln>
              <a:solidFill>
                <a:srgbClr val="00B0F0"/>
              </a:solidFill>
              <a:effectLst/>
              <a:uFillTx/>
            </a:endParaRPr>
          </a:p>
        </p:txBody>
      </p:sp>
      <p:sp>
        <p:nvSpPr>
          <p:cNvPr id="12" name="TextBox 11">
            <a:extLst>
              <a:ext uri="{FF2B5EF4-FFF2-40B4-BE49-F238E27FC236}">
                <a16:creationId xmlns:a16="http://schemas.microsoft.com/office/drawing/2014/main" id="{53B40482-77C4-E04D-893F-C9C56377FB8C}"/>
              </a:ext>
            </a:extLst>
          </p:cNvPr>
          <p:cNvSpPr txBox="1"/>
          <p:nvPr/>
        </p:nvSpPr>
        <p:spPr>
          <a:xfrm>
            <a:off x="14816095" y="3217456"/>
            <a:ext cx="8019819" cy="2360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r>
              <a:rPr lang="zh-CN" altLang="en-US" sz="3600" b="1" dirty="0">
                <a:solidFill>
                  <a:schemeClr val="tx1"/>
                </a:solidFill>
              </a:rPr>
              <a:t>用户行为序列预测用户人口统计学属性</a:t>
            </a:r>
            <a:endParaRPr lang="en-US" altLang="zh-CN" sz="3600" b="1" dirty="0">
              <a:solidFill>
                <a:schemeClr val="tx1"/>
              </a:solidFill>
            </a:endParaRPr>
          </a:p>
          <a:p>
            <a:endParaRPr lang="en-US" altLang="zh-CN" sz="3600" dirty="0">
              <a:solidFill>
                <a:schemeClr val="tx1"/>
              </a:solidFill>
            </a:endParaRPr>
          </a:p>
          <a:p>
            <a:pPr marL="0" marR="0" indent="0" algn="ctr" defTabSz="821529" rtl="0" fontAlgn="auto" latinLnBrk="0" hangingPunct="0">
              <a:lnSpc>
                <a:spcPct val="100000"/>
              </a:lnSpc>
              <a:spcBef>
                <a:spcPts val="0"/>
              </a:spcBef>
              <a:spcAft>
                <a:spcPts val="0"/>
              </a:spcAft>
              <a:buClrTx/>
              <a:buSzTx/>
              <a:buFontTx/>
              <a:buNone/>
              <a:tabLst/>
            </a:pPr>
            <a:r>
              <a:rPr lang="en-US" altLang="zh-CN" sz="3600" dirty="0">
                <a:solidFill>
                  <a:schemeClr val="tx1"/>
                </a:solidFill>
              </a:rPr>
              <a:t>91</a:t>
            </a:r>
            <a:r>
              <a:rPr lang="zh-CN" altLang="en-US" sz="3600" dirty="0">
                <a:solidFill>
                  <a:schemeClr val="tx1"/>
                </a:solidFill>
              </a:rPr>
              <a:t>天</a:t>
            </a:r>
            <a:r>
              <a:rPr kumimoji="0" lang="zh-CN" altLang="en-US" sz="3600" i="0" u="none" strike="noStrike" cap="none" spc="0" normalizeH="0" baseline="0" dirty="0">
                <a:ln>
                  <a:noFill/>
                </a:ln>
                <a:solidFill>
                  <a:schemeClr val="tx1"/>
                </a:solidFill>
                <a:effectLst/>
                <a:uFillTx/>
                <a:latin typeface="+mj-lt"/>
                <a:ea typeface="+mj-ea"/>
                <a:cs typeface="+mj-cs"/>
                <a:sym typeface="Helvetica Neue"/>
              </a:rPr>
              <a:t>用户行为序列 </a:t>
            </a:r>
            <a:r>
              <a:rPr kumimoji="0" lang="en-US" altLang="zh-CN" sz="3600" i="0" u="none" strike="noStrike" cap="none" spc="0" normalizeH="0" baseline="0" dirty="0">
                <a:ln>
                  <a:noFill/>
                </a:ln>
                <a:solidFill>
                  <a:schemeClr val="tx1"/>
                </a:solidFill>
                <a:effectLst/>
                <a:uFillTx/>
                <a:latin typeface="+mj-lt"/>
                <a:ea typeface="+mj-ea"/>
                <a:cs typeface="+mj-cs"/>
                <a:sym typeface="Helvetica Neue"/>
              </a:rPr>
              <a:t>=&gt;</a:t>
            </a:r>
            <a:r>
              <a:rPr kumimoji="0" lang="zh-CN" altLang="en-US" sz="3600" i="0" u="none" strike="noStrike" cap="none" spc="0" normalizeH="0" baseline="0" dirty="0">
                <a:ln>
                  <a:noFill/>
                </a:ln>
                <a:solidFill>
                  <a:schemeClr val="tx1"/>
                </a:solidFill>
                <a:effectLst/>
                <a:uFillTx/>
                <a:latin typeface="+mj-lt"/>
                <a:ea typeface="+mj-ea"/>
                <a:cs typeface="+mj-cs"/>
                <a:sym typeface="Helvetica Neue"/>
              </a:rPr>
              <a:t> </a:t>
            </a:r>
            <a:r>
              <a:rPr lang="en-US" altLang="zh-CN" sz="3600" dirty="0">
                <a:solidFill>
                  <a:schemeClr val="tx1"/>
                </a:solidFill>
              </a:rPr>
              <a:t>A</a:t>
            </a:r>
            <a:r>
              <a:rPr kumimoji="0" lang="en-US" altLang="zh-CN" sz="3600" i="0" u="none" strike="noStrike" cap="none" spc="0" normalizeH="0" baseline="0" dirty="0">
                <a:ln>
                  <a:noFill/>
                </a:ln>
                <a:solidFill>
                  <a:schemeClr val="tx1"/>
                </a:solidFill>
                <a:effectLst/>
                <a:uFillTx/>
                <a:latin typeface="+mj-lt"/>
                <a:ea typeface="+mj-ea"/>
                <a:cs typeface="+mj-cs"/>
                <a:sym typeface="Helvetica Neue"/>
              </a:rPr>
              <a:t>ge</a:t>
            </a:r>
            <a:r>
              <a:rPr kumimoji="0" lang="zh-CN" altLang="en-US" sz="3600" i="0" u="none" strike="noStrike" cap="none" spc="0" normalizeH="0" baseline="0" dirty="0">
                <a:ln>
                  <a:noFill/>
                </a:ln>
                <a:solidFill>
                  <a:schemeClr val="tx1"/>
                </a:solidFill>
                <a:effectLst/>
                <a:uFillTx/>
                <a:latin typeface="+mj-lt"/>
                <a:ea typeface="+mj-ea"/>
                <a:cs typeface="+mj-cs"/>
                <a:sym typeface="Helvetica Neue"/>
              </a:rPr>
              <a:t> </a:t>
            </a:r>
            <a:r>
              <a:rPr kumimoji="0" lang="en-US" altLang="zh-CN" sz="3600" i="0" u="none" strike="noStrike" cap="none" spc="0" normalizeH="0" baseline="0" dirty="0">
                <a:ln>
                  <a:noFill/>
                </a:ln>
                <a:solidFill>
                  <a:schemeClr val="tx1"/>
                </a:solidFill>
                <a:effectLst/>
                <a:uFillTx/>
                <a:latin typeface="+mj-lt"/>
                <a:ea typeface="+mj-ea"/>
                <a:cs typeface="+mj-cs"/>
                <a:sym typeface="Helvetica Neue"/>
              </a:rPr>
              <a:t>&amp;</a:t>
            </a:r>
            <a:r>
              <a:rPr lang="zh-CN" altLang="en-US" sz="3600" dirty="0">
                <a:solidFill>
                  <a:schemeClr val="tx1"/>
                </a:solidFill>
              </a:rPr>
              <a:t> </a:t>
            </a:r>
            <a:r>
              <a:rPr kumimoji="0" lang="en-US" altLang="zh-CN" sz="3600" i="0" u="none" strike="noStrike" cap="none" spc="0" normalizeH="0" baseline="0" dirty="0">
                <a:ln>
                  <a:noFill/>
                </a:ln>
                <a:solidFill>
                  <a:schemeClr val="tx1"/>
                </a:solidFill>
                <a:effectLst/>
                <a:uFillTx/>
                <a:latin typeface="+mj-lt"/>
                <a:ea typeface="+mj-ea"/>
                <a:cs typeface="+mj-cs"/>
                <a:sym typeface="Helvetica Neue"/>
              </a:rPr>
              <a:t>Gender</a:t>
            </a:r>
          </a:p>
          <a:p>
            <a:r>
              <a:rPr lang="en-US" altLang="zh-CN" sz="3600" dirty="0">
                <a:solidFill>
                  <a:schemeClr val="tx1"/>
                </a:solidFill>
              </a:rPr>
              <a:t>Train:</a:t>
            </a:r>
            <a:r>
              <a:rPr lang="zh-CN" altLang="en-US" sz="3600" dirty="0">
                <a:solidFill>
                  <a:schemeClr val="tx1"/>
                </a:solidFill>
              </a:rPr>
              <a:t> </a:t>
            </a:r>
            <a:r>
              <a:rPr lang="en-US" altLang="zh-CN" sz="3600" dirty="0">
                <a:solidFill>
                  <a:schemeClr val="tx1"/>
                </a:solidFill>
              </a:rPr>
              <a:t>300W</a:t>
            </a:r>
            <a:r>
              <a:rPr lang="zh-CN" altLang="en-US" sz="3600" dirty="0">
                <a:solidFill>
                  <a:schemeClr val="tx1"/>
                </a:solidFill>
              </a:rPr>
              <a:t>用户   </a:t>
            </a:r>
            <a:r>
              <a:rPr lang="en-US" altLang="zh-CN" sz="3600" dirty="0">
                <a:solidFill>
                  <a:schemeClr val="tx1"/>
                </a:solidFill>
              </a:rPr>
              <a:t>Test:</a:t>
            </a:r>
            <a:r>
              <a:rPr lang="zh-CN" altLang="en-US" sz="3600" dirty="0">
                <a:solidFill>
                  <a:schemeClr val="tx1"/>
                </a:solidFill>
              </a:rPr>
              <a:t> </a:t>
            </a:r>
            <a:r>
              <a:rPr lang="en-US" altLang="zh-CN" sz="3600" dirty="0">
                <a:solidFill>
                  <a:schemeClr val="tx1"/>
                </a:solidFill>
              </a:rPr>
              <a:t>100W</a:t>
            </a:r>
            <a:r>
              <a:rPr lang="zh-CN" altLang="en-US" sz="3600" dirty="0">
                <a:solidFill>
                  <a:schemeClr val="tx1"/>
                </a:solidFill>
              </a:rPr>
              <a:t>用户</a:t>
            </a:r>
            <a:endParaRPr kumimoji="0" lang="en-US" sz="3600" i="0" u="none" strike="noStrike" cap="none" spc="0" normalizeH="0" baseline="0" dirty="0">
              <a:ln>
                <a:noFill/>
              </a:ln>
              <a:solidFill>
                <a:schemeClr val="tx1"/>
              </a:solidFill>
              <a:effectLst/>
              <a:uFillTx/>
              <a:sym typeface="Helvetica Neue"/>
            </a:endParaRPr>
          </a:p>
        </p:txBody>
      </p:sp>
    </p:spTree>
    <p:extLst>
      <p:ext uri="{BB962C8B-B14F-4D97-AF65-F5344CB8AC3E}">
        <p14:creationId xmlns:p14="http://schemas.microsoft.com/office/powerpoint/2010/main" val="38075098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1.1 内容标题">
            <a:extLst>
              <a:ext uri="{FF2B5EF4-FFF2-40B4-BE49-F238E27FC236}">
                <a16:creationId xmlns:a16="http://schemas.microsoft.com/office/drawing/2014/main" id="{772E992A-5789-AF49-B810-6A48A7137A2C}"/>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赛题理解</a:t>
            </a:r>
            <a:endParaRPr sz="3600" dirty="0">
              <a:solidFill>
                <a:schemeClr val="tx1"/>
              </a:solidFill>
            </a:endParaRPr>
          </a:p>
        </p:txBody>
      </p:sp>
      <p:pic>
        <p:nvPicPr>
          <p:cNvPr id="30" name="Picture 29">
            <a:extLst>
              <a:ext uri="{FF2B5EF4-FFF2-40B4-BE49-F238E27FC236}">
                <a16:creationId xmlns:a16="http://schemas.microsoft.com/office/drawing/2014/main" id="{25A90F64-F8F1-3D4A-83FE-4666B5A8D8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08" r="32380" b="3648"/>
          <a:stretch/>
        </p:blipFill>
        <p:spPr>
          <a:xfrm>
            <a:off x="1047647" y="1907774"/>
            <a:ext cx="12371632" cy="11788348"/>
          </a:xfrm>
          <a:prstGeom prst="rect">
            <a:avLst/>
          </a:prstGeom>
        </p:spPr>
      </p:pic>
      <p:sp>
        <p:nvSpPr>
          <p:cNvPr id="31" name="Right Brace 30">
            <a:extLst>
              <a:ext uri="{FF2B5EF4-FFF2-40B4-BE49-F238E27FC236}">
                <a16:creationId xmlns:a16="http://schemas.microsoft.com/office/drawing/2014/main" id="{EE59D7C7-4B2D-4646-8E7B-F94EADCFA014}"/>
              </a:ext>
            </a:extLst>
          </p:cNvPr>
          <p:cNvSpPr/>
          <p:nvPr/>
        </p:nvSpPr>
        <p:spPr>
          <a:xfrm>
            <a:off x="14259977" y="3902148"/>
            <a:ext cx="1105785" cy="6018028"/>
          </a:xfrm>
          <a:prstGeom prst="rightBrace">
            <a:avLst>
              <a:gd name="adj1" fmla="val 37179"/>
              <a:gd name="adj2" fmla="val 49293"/>
            </a:avLst>
          </a:prstGeom>
          <a:noFill/>
          <a:ln w="635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3600" b="1" i="0" u="none" strike="noStrike" cap="none" spc="0" normalizeH="0" baseline="0">
              <a:ln>
                <a:noFill/>
              </a:ln>
              <a:solidFill>
                <a:schemeClr val="tx1"/>
              </a:solidFill>
              <a:effectLst/>
              <a:uFillTx/>
            </a:endParaRPr>
          </a:p>
        </p:txBody>
      </p:sp>
      <p:sp>
        <p:nvSpPr>
          <p:cNvPr id="32" name="TextBox 31">
            <a:extLst>
              <a:ext uri="{FF2B5EF4-FFF2-40B4-BE49-F238E27FC236}">
                <a16:creationId xmlns:a16="http://schemas.microsoft.com/office/drawing/2014/main" id="{496B3239-97D6-8044-A9DB-AFE132907782}"/>
              </a:ext>
            </a:extLst>
          </p:cNvPr>
          <p:cNvSpPr txBox="1"/>
          <p:nvPr/>
        </p:nvSpPr>
        <p:spPr>
          <a:xfrm>
            <a:off x="13419279" y="10733149"/>
            <a:ext cx="7971729"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l" defTabSz="821529" rtl="0" fontAlgn="auto" latinLnBrk="0" hangingPunct="0">
              <a:lnSpc>
                <a:spcPct val="100000"/>
              </a:lnSpc>
              <a:spcBef>
                <a:spcPts val="0"/>
              </a:spcBef>
              <a:spcAft>
                <a:spcPts val="0"/>
              </a:spcAft>
              <a:buClrTx/>
              <a:buSzTx/>
              <a:buFontTx/>
              <a:buNone/>
              <a:tabLst/>
            </a:pPr>
            <a:r>
              <a:rPr lang="zh-CN" altLang="en-US" b="1" dirty="0">
                <a:solidFill>
                  <a:schemeClr val="tx1"/>
                </a:solidFill>
              </a:rPr>
              <a:t>可反应用户兴趣，可用于增强点击序列信息</a:t>
            </a:r>
            <a:endParaRPr kumimoji="0" lang="en-US" b="1" i="0" u="none" strike="noStrike" cap="none" spc="0" normalizeH="0" baseline="0" dirty="0">
              <a:ln>
                <a:noFill/>
              </a:ln>
              <a:solidFill>
                <a:srgbClr val="03A2FF"/>
              </a:solidFill>
              <a:effectLst/>
              <a:uFillTx/>
              <a:sym typeface="Helvetica Neue"/>
            </a:endParaRPr>
          </a:p>
        </p:txBody>
      </p:sp>
      <p:sp>
        <p:nvSpPr>
          <p:cNvPr id="33" name="TextBox 32">
            <a:extLst>
              <a:ext uri="{FF2B5EF4-FFF2-40B4-BE49-F238E27FC236}">
                <a16:creationId xmlns:a16="http://schemas.microsoft.com/office/drawing/2014/main" id="{9332AC51-FC20-214E-86D1-E8FA3BFF120B}"/>
              </a:ext>
            </a:extLst>
          </p:cNvPr>
          <p:cNvSpPr txBox="1"/>
          <p:nvPr/>
        </p:nvSpPr>
        <p:spPr>
          <a:xfrm>
            <a:off x="13419278" y="11922951"/>
            <a:ext cx="10215973"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1529" rtl="0" fontAlgn="auto" latinLnBrk="0" hangingPunct="0">
              <a:lnSpc>
                <a:spcPct val="100000"/>
              </a:lnSpc>
              <a:spcBef>
                <a:spcPts val="0"/>
              </a:spcBef>
              <a:spcAft>
                <a:spcPts val="0"/>
              </a:spcAft>
              <a:buClrTx/>
              <a:buSzTx/>
              <a:buFontTx/>
              <a:buNone/>
              <a:tabLst/>
            </a:pPr>
            <a:r>
              <a:rPr kumimoji="0" lang="zh-CN" altLang="en-US" b="1" i="0" u="none" strike="noStrike" cap="none" spc="0" normalizeH="0" baseline="0" dirty="0">
                <a:ln>
                  <a:noFill/>
                </a:ln>
                <a:solidFill>
                  <a:schemeClr val="tx1"/>
                </a:solidFill>
                <a:effectLst/>
                <a:uFillTx/>
                <a:latin typeface="+mj-lt"/>
                <a:ea typeface="+mj-ea"/>
                <a:cs typeface="+mj-cs"/>
                <a:sym typeface="Helvetica Neue"/>
              </a:rPr>
              <a:t>时序，用户行为先后</a:t>
            </a:r>
            <a:r>
              <a:rPr kumimoji="0" lang="en-US" altLang="zh-CN" b="1" i="0" u="none" strike="noStrike" cap="none" spc="0" normalizeH="0" baseline="0" dirty="0">
                <a:ln>
                  <a:noFill/>
                </a:ln>
                <a:solidFill>
                  <a:schemeClr val="tx1"/>
                </a:solidFill>
                <a:effectLst/>
                <a:uFillTx/>
                <a:latin typeface="+mj-lt"/>
                <a:ea typeface="+mj-ea"/>
                <a:cs typeface="+mj-cs"/>
                <a:sym typeface="Helvetica Neue"/>
              </a:rPr>
              <a:t>/ID</a:t>
            </a:r>
            <a:r>
              <a:rPr kumimoji="0" lang="zh-CN" altLang="en-US" b="1" i="0" u="none" strike="noStrike" cap="none" spc="0" normalizeH="0" baseline="0" dirty="0">
                <a:ln>
                  <a:noFill/>
                </a:ln>
                <a:solidFill>
                  <a:schemeClr val="tx1"/>
                </a:solidFill>
                <a:effectLst/>
                <a:uFillTx/>
                <a:latin typeface="+mj-lt"/>
                <a:ea typeface="+mj-ea"/>
                <a:cs typeface="+mj-cs"/>
                <a:sym typeface="Helvetica Neue"/>
              </a:rPr>
              <a:t>出现的先后可进行分析和反脱敏</a:t>
            </a:r>
            <a:endParaRPr kumimoji="0" lang="en-US" b="1" i="0" u="none" strike="noStrike" cap="none" spc="0" normalizeH="0" baseline="0" dirty="0">
              <a:ln>
                <a:noFill/>
              </a:ln>
              <a:solidFill>
                <a:schemeClr val="tx1"/>
              </a:solidFill>
              <a:effectLst/>
              <a:uFillTx/>
              <a:latin typeface="+mj-lt"/>
              <a:ea typeface="+mj-ea"/>
              <a:cs typeface="+mj-cs"/>
              <a:sym typeface="Helvetica Neue"/>
            </a:endParaRPr>
          </a:p>
        </p:txBody>
      </p:sp>
      <p:sp>
        <p:nvSpPr>
          <p:cNvPr id="34" name="TextBox 33">
            <a:extLst>
              <a:ext uri="{FF2B5EF4-FFF2-40B4-BE49-F238E27FC236}">
                <a16:creationId xmlns:a16="http://schemas.microsoft.com/office/drawing/2014/main" id="{C79965F7-9E12-9B4B-A485-6C037CAE28A6}"/>
              </a:ext>
            </a:extLst>
          </p:cNvPr>
          <p:cNvSpPr txBox="1"/>
          <p:nvPr/>
        </p:nvSpPr>
        <p:spPr>
          <a:xfrm>
            <a:off x="15813129" y="6277780"/>
            <a:ext cx="3852010" cy="11291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defTabSz="821529" rtl="0" fontAlgn="auto" latinLnBrk="0" hangingPunct="0">
              <a:lnSpc>
                <a:spcPct val="100000"/>
              </a:lnSpc>
              <a:spcBef>
                <a:spcPts val="0"/>
              </a:spcBef>
              <a:spcAft>
                <a:spcPts val="0"/>
              </a:spcAft>
              <a:buClrTx/>
              <a:buSzTx/>
              <a:buFontTx/>
              <a:buNone/>
              <a:tabLst/>
            </a:pPr>
            <a:r>
              <a:rPr kumimoji="0" lang="zh-CN" altLang="en-US" b="1" i="0" u="none" strike="noStrike" cap="none" spc="0" normalizeH="0" baseline="0" dirty="0">
                <a:ln>
                  <a:noFill/>
                </a:ln>
                <a:solidFill>
                  <a:schemeClr val="tx1"/>
                </a:solidFill>
                <a:effectLst/>
                <a:uFillTx/>
                <a:sym typeface="Helvetica Neue"/>
              </a:rPr>
              <a:t>广告素材的相关属性</a:t>
            </a:r>
            <a:endParaRPr kumimoji="0" lang="en-US" altLang="zh-CN" b="1" i="0" u="none" strike="noStrike" cap="none" spc="0" normalizeH="0" baseline="0" dirty="0">
              <a:ln>
                <a:noFill/>
              </a:ln>
              <a:solidFill>
                <a:schemeClr val="tx1"/>
              </a:solidFill>
              <a:effectLst/>
              <a:uFillTx/>
              <a:sym typeface="Helvetica Neue"/>
            </a:endParaRPr>
          </a:p>
          <a:p>
            <a:pPr marL="0" marR="0" indent="0" defTabSz="821529" rtl="0" fontAlgn="auto" latinLnBrk="0" hangingPunct="0">
              <a:lnSpc>
                <a:spcPct val="100000"/>
              </a:lnSpc>
              <a:spcBef>
                <a:spcPts val="0"/>
              </a:spcBef>
              <a:spcAft>
                <a:spcPts val="0"/>
              </a:spcAft>
              <a:buClrTx/>
              <a:buSzTx/>
              <a:buFontTx/>
              <a:buNone/>
              <a:tabLst/>
            </a:pPr>
            <a:r>
              <a:rPr kumimoji="0" lang="en-US" altLang="zh-CN" b="1" i="0" u="none" strike="noStrike" cap="none" spc="0" normalizeH="0" baseline="0" dirty="0">
                <a:ln>
                  <a:noFill/>
                </a:ln>
                <a:solidFill>
                  <a:schemeClr val="tx1"/>
                </a:solidFill>
                <a:effectLst/>
                <a:uFillTx/>
                <a:sym typeface="Helvetica Neue"/>
              </a:rPr>
              <a:t>6</a:t>
            </a:r>
            <a:r>
              <a:rPr kumimoji="0" lang="zh-CN" altLang="en-US" b="1" i="0" u="none" strike="noStrike" cap="none" spc="0" normalizeH="0" baseline="0" dirty="0">
                <a:ln>
                  <a:noFill/>
                </a:ln>
                <a:solidFill>
                  <a:schemeClr val="tx1"/>
                </a:solidFill>
                <a:effectLst/>
                <a:uFillTx/>
                <a:sym typeface="Helvetica Neue"/>
              </a:rPr>
              <a:t>个基本输入序列</a:t>
            </a:r>
            <a:endParaRPr kumimoji="0" lang="en-US" b="1" i="0" u="none" strike="noStrike" cap="none" spc="0" normalizeH="0" baseline="0" dirty="0">
              <a:ln>
                <a:noFill/>
              </a:ln>
              <a:solidFill>
                <a:schemeClr val="tx1"/>
              </a:solidFill>
              <a:effectLst/>
              <a:uFillTx/>
              <a:sym typeface="Helvetica Neue"/>
            </a:endParaRPr>
          </a:p>
        </p:txBody>
      </p:sp>
      <p:sp>
        <p:nvSpPr>
          <p:cNvPr id="35" name="TextBox 34">
            <a:extLst>
              <a:ext uri="{FF2B5EF4-FFF2-40B4-BE49-F238E27FC236}">
                <a16:creationId xmlns:a16="http://schemas.microsoft.com/office/drawing/2014/main" id="{F262D491-E6E7-6C4B-A5D6-B2DF057D244A}"/>
              </a:ext>
            </a:extLst>
          </p:cNvPr>
          <p:cNvSpPr txBox="1"/>
          <p:nvPr/>
        </p:nvSpPr>
        <p:spPr>
          <a:xfrm>
            <a:off x="13213908" y="3583794"/>
            <a:ext cx="968209" cy="6367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l" defTabSz="821529" rtl="0" fontAlgn="auto" latinLnBrk="0" hangingPunct="0">
              <a:lnSpc>
                <a:spcPct val="100000"/>
              </a:lnSpc>
              <a:spcBef>
                <a:spcPts val="0"/>
              </a:spcBef>
              <a:spcAft>
                <a:spcPts val="0"/>
              </a:spcAft>
              <a:buClrTx/>
              <a:buSzTx/>
              <a:buFontTx/>
              <a:buNone/>
              <a:tabLst/>
            </a:pPr>
            <a:r>
              <a:rPr kumimoji="0" lang="zh-CN" altLang="en-US" b="1" i="0" u="none" strike="noStrike" cap="none" spc="0" normalizeH="0" baseline="0" dirty="0">
                <a:ln>
                  <a:noFill/>
                </a:ln>
                <a:solidFill>
                  <a:schemeClr val="tx1"/>
                </a:solidFill>
                <a:effectLst/>
                <a:uFillTx/>
                <a:sym typeface="Helvetica Neue"/>
              </a:rPr>
              <a:t>主键</a:t>
            </a:r>
            <a:endParaRPr kumimoji="0" lang="en-US" b="1" i="0" u="none" strike="noStrike" cap="none" spc="0" normalizeH="0" baseline="0" dirty="0">
              <a:ln>
                <a:noFill/>
              </a:ln>
              <a:solidFill>
                <a:schemeClr val="tx1"/>
              </a:solidFill>
              <a:effectLst/>
              <a:uFillTx/>
              <a:sym typeface="Helvetica Neue"/>
            </a:endParaRPr>
          </a:p>
        </p:txBody>
      </p:sp>
      <p:sp>
        <p:nvSpPr>
          <p:cNvPr id="39" name="TextBox 38">
            <a:extLst>
              <a:ext uri="{FF2B5EF4-FFF2-40B4-BE49-F238E27FC236}">
                <a16:creationId xmlns:a16="http://schemas.microsoft.com/office/drawing/2014/main" id="{E07F201C-C858-1E40-817A-266CEEEAB79E}"/>
              </a:ext>
            </a:extLst>
          </p:cNvPr>
          <p:cNvSpPr txBox="1"/>
          <p:nvPr/>
        </p:nvSpPr>
        <p:spPr>
          <a:xfrm>
            <a:off x="16533378" y="3445294"/>
            <a:ext cx="6924968" cy="9137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5" tIns="71435" rIns="71435" bIns="71435" numCol="1" spcCol="38100" rtlCol="0" anchor="ctr">
            <a:spAutoFit/>
          </a:bodyPr>
          <a:lstStyle/>
          <a:p>
            <a:pPr marL="0" marR="0" indent="0" algn="l" defTabSz="821529" rtl="0" fontAlgn="auto" latinLnBrk="0" hangingPunct="0">
              <a:lnSpc>
                <a:spcPct val="100000"/>
              </a:lnSpc>
              <a:spcBef>
                <a:spcPts val="0"/>
              </a:spcBef>
              <a:spcAft>
                <a:spcPts val="0"/>
              </a:spcAft>
              <a:buClrTx/>
              <a:buSzTx/>
              <a:buFontTx/>
              <a:buNone/>
              <a:tabLst/>
            </a:pPr>
            <a:r>
              <a:rPr lang="en-US" altLang="zh-CN" sz="5000" dirty="0">
                <a:solidFill>
                  <a:schemeClr val="tx1"/>
                </a:solidFill>
              </a:rPr>
              <a:t>Huge</a:t>
            </a:r>
            <a:r>
              <a:rPr lang="zh-CN" altLang="en-US" sz="5000" dirty="0">
                <a:solidFill>
                  <a:schemeClr val="tx1"/>
                </a:solidFill>
              </a:rPr>
              <a:t> </a:t>
            </a:r>
            <a:r>
              <a:rPr lang="en-US" altLang="zh-CN" sz="5000" dirty="0">
                <a:solidFill>
                  <a:schemeClr val="tx1"/>
                </a:solidFill>
              </a:rPr>
              <a:t>vocabulary</a:t>
            </a:r>
            <a:r>
              <a:rPr lang="zh-CN" altLang="en-US" sz="5000" dirty="0">
                <a:solidFill>
                  <a:schemeClr val="tx1"/>
                </a:solidFill>
              </a:rPr>
              <a:t> </a:t>
            </a:r>
            <a:r>
              <a:rPr lang="en-US" altLang="zh-CN" sz="5000" dirty="0">
                <a:solidFill>
                  <a:schemeClr val="tx1"/>
                </a:solidFill>
              </a:rPr>
              <a:t>size…</a:t>
            </a:r>
          </a:p>
        </p:txBody>
      </p:sp>
      <p:cxnSp>
        <p:nvCxnSpPr>
          <p:cNvPr id="5" name="Straight Connector 4">
            <a:extLst>
              <a:ext uri="{FF2B5EF4-FFF2-40B4-BE49-F238E27FC236}">
                <a16:creationId xmlns:a16="http://schemas.microsoft.com/office/drawing/2014/main" id="{2B4FAB13-35BD-D842-BB4D-6D629EDC221B}"/>
              </a:ext>
            </a:extLst>
          </p:cNvPr>
          <p:cNvCxnSpPr>
            <a:cxnSpLocks/>
          </p:cNvCxnSpPr>
          <p:nvPr/>
        </p:nvCxnSpPr>
        <p:spPr>
          <a:xfrm>
            <a:off x="755374" y="10416210"/>
            <a:ext cx="14670022" cy="0"/>
          </a:xfrm>
          <a:prstGeom prst="line">
            <a:avLst/>
          </a:prstGeom>
          <a:noFill/>
          <a:ln w="50800" cap="flat">
            <a:solidFill>
              <a:schemeClr val="accent1"/>
            </a:solidFill>
            <a:prstDash val="sysDot"/>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930966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赛题理解</a:t>
            </a:r>
            <a:endParaRPr sz="3600" dirty="0">
              <a:solidFill>
                <a:schemeClr val="tx1"/>
              </a:solidFill>
            </a:endParaRPr>
          </a:p>
        </p:txBody>
      </p:sp>
      <p:pic>
        <p:nvPicPr>
          <p:cNvPr id="3" name="图片 2" descr="eda_pic_0.png"/>
          <p:cNvPicPr>
            <a:picLocks noChangeAspect="1"/>
          </p:cNvPicPr>
          <p:nvPr/>
        </p:nvPicPr>
        <p:blipFill>
          <a:blip r:embed="rId3" cstate="print"/>
          <a:stretch>
            <a:fillRect/>
          </a:stretch>
        </p:blipFill>
        <p:spPr>
          <a:xfrm>
            <a:off x="173147" y="2879713"/>
            <a:ext cx="24037706" cy="8353724"/>
          </a:xfrm>
          <a:prstGeom prst="rect">
            <a:avLst/>
          </a:prstGeom>
        </p:spPr>
      </p:pic>
      <p:sp>
        <p:nvSpPr>
          <p:cNvPr id="7" name="矩形 6"/>
          <p:cNvSpPr/>
          <p:nvPr/>
        </p:nvSpPr>
        <p:spPr>
          <a:xfrm>
            <a:off x="8795657" y="3072525"/>
            <a:ext cx="1785257" cy="7530903"/>
          </a:xfrm>
          <a:prstGeom prst="rect">
            <a:avLst/>
          </a:prstGeom>
          <a:solidFill>
            <a:schemeClr val="accent5">
              <a:lumMod val="75000"/>
              <a:alpha val="48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8" name="矩形 7"/>
          <p:cNvSpPr/>
          <p:nvPr/>
        </p:nvSpPr>
        <p:spPr>
          <a:xfrm>
            <a:off x="4528458" y="3072525"/>
            <a:ext cx="783772" cy="7530903"/>
          </a:xfrm>
          <a:prstGeom prst="rect">
            <a:avLst/>
          </a:prstGeom>
          <a:solidFill>
            <a:schemeClr val="accent5">
              <a:lumMod val="75000"/>
              <a:alpha val="48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9" name="矩形 8"/>
          <p:cNvSpPr/>
          <p:nvPr/>
        </p:nvSpPr>
        <p:spPr>
          <a:xfrm>
            <a:off x="19028229" y="3028982"/>
            <a:ext cx="304800" cy="7530903"/>
          </a:xfrm>
          <a:prstGeom prst="rect">
            <a:avLst/>
          </a:prstGeom>
          <a:solidFill>
            <a:schemeClr val="accent5">
              <a:lumMod val="75000"/>
              <a:alpha val="48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a:p>
            <a:pPr marL="0" marR="0" indent="0" algn="ctr" defTabSz="821529" rtl="0" fontAlgn="auto" latinLnBrk="0" hangingPunct="0">
              <a:lnSpc>
                <a:spcPct val="100000"/>
              </a:lnSpc>
              <a:spcBef>
                <a:spcPts val="0"/>
              </a:spcBef>
              <a:spcAft>
                <a:spcPts val="0"/>
              </a:spcAft>
              <a:buClrTx/>
              <a:buSzTx/>
              <a:buFontTx/>
              <a:buNone/>
              <a:tabLst/>
            </a:pPr>
            <a:endParaRPr lang="en-US" altLang="zh-CN" dirty="0"/>
          </a:p>
          <a:p>
            <a:pPr marL="0" marR="0" indent="0" algn="ctr" defTabSz="821529" rtl="0" fontAlgn="auto" latinLnBrk="0" hangingPunct="0">
              <a:lnSpc>
                <a:spcPct val="100000"/>
              </a:lnSpc>
              <a:spcBef>
                <a:spcPts val="0"/>
              </a:spcBef>
              <a:spcAft>
                <a:spcPts val="0"/>
              </a:spcAft>
              <a:buClrTx/>
              <a:buSzTx/>
              <a:buFontTx/>
              <a:buNone/>
              <a:tabLst/>
            </a:pPr>
            <a:endParaRPr kumimoji="0" lang="en-US" altLang="zh-CN" sz="3200" b="0" i="0" u="none" strike="noStrike" cap="none" spc="0" normalizeH="0" baseline="0" dirty="0">
              <a:ln>
                <a:noFill/>
              </a:ln>
              <a:solidFill>
                <a:srgbClr val="000000"/>
              </a:solidFill>
              <a:effectLst/>
              <a:uFillTx/>
              <a:latin typeface="+mj-lt"/>
              <a:ea typeface="+mj-ea"/>
              <a:cs typeface="+mj-cs"/>
              <a:sym typeface="Helvetica Neue"/>
            </a:endParaRPr>
          </a:p>
        </p:txBody>
      </p:sp>
      <p:sp>
        <p:nvSpPr>
          <p:cNvPr id="10" name="TextBox 9"/>
          <p:cNvSpPr txBox="1"/>
          <p:nvPr/>
        </p:nvSpPr>
        <p:spPr>
          <a:xfrm>
            <a:off x="1130497" y="11756495"/>
            <a:ext cx="21052594" cy="12522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algn="l"/>
            <a:r>
              <a:rPr lang="zh-CN" altLang="en-US" sz="3600" b="1" dirty="0">
                <a:solidFill>
                  <a:schemeClr val="tx1"/>
                </a:solidFill>
              </a:rPr>
              <a:t>统计日活用户数量进行分析，反脱敏得出</a:t>
            </a:r>
            <a:r>
              <a:rPr lang="en-US" altLang="zh-CN" sz="3600" b="1" dirty="0">
                <a:solidFill>
                  <a:schemeClr val="tx1"/>
                </a:solidFill>
              </a:rPr>
              <a:t>time</a:t>
            </a:r>
            <a:r>
              <a:rPr lang="zh-CN" altLang="en-US" sz="3600" b="1" dirty="0">
                <a:solidFill>
                  <a:schemeClr val="tx1"/>
                </a:solidFill>
              </a:rPr>
              <a:t>的分布应为</a:t>
            </a:r>
            <a:r>
              <a:rPr lang="en-US" altLang="zh-CN" sz="3600" b="1" dirty="0">
                <a:solidFill>
                  <a:schemeClr val="tx1"/>
                </a:solidFill>
              </a:rPr>
              <a:t>2019</a:t>
            </a:r>
            <a:r>
              <a:rPr lang="zh-CN" altLang="en-US" sz="3600" b="1" dirty="0">
                <a:solidFill>
                  <a:schemeClr val="tx1"/>
                </a:solidFill>
              </a:rPr>
              <a:t>年</a:t>
            </a:r>
            <a:r>
              <a:rPr lang="en-US" altLang="zh-CN" sz="3600" b="1" dirty="0">
                <a:solidFill>
                  <a:schemeClr val="tx1"/>
                </a:solidFill>
              </a:rPr>
              <a:t>9</a:t>
            </a:r>
            <a:r>
              <a:rPr lang="zh-CN" altLang="en-US" sz="3600" b="1" dirty="0">
                <a:solidFill>
                  <a:schemeClr val="tx1"/>
                </a:solidFill>
              </a:rPr>
              <a:t>月</a:t>
            </a:r>
            <a:r>
              <a:rPr lang="en-US" altLang="zh-CN" sz="3600" b="1" dirty="0">
                <a:solidFill>
                  <a:schemeClr val="tx1"/>
                </a:solidFill>
              </a:rPr>
              <a:t>1</a:t>
            </a:r>
            <a:r>
              <a:rPr lang="zh-CN" altLang="en-US" sz="3600" b="1" dirty="0">
                <a:solidFill>
                  <a:schemeClr val="tx1"/>
                </a:solidFill>
              </a:rPr>
              <a:t>日到</a:t>
            </a:r>
            <a:r>
              <a:rPr lang="en-US" altLang="zh-CN" sz="3600" b="1" dirty="0">
                <a:solidFill>
                  <a:schemeClr val="tx1"/>
                </a:solidFill>
              </a:rPr>
              <a:t>2019</a:t>
            </a:r>
            <a:r>
              <a:rPr lang="zh-CN" altLang="en-US" sz="3600" b="1" dirty="0">
                <a:solidFill>
                  <a:schemeClr val="tx1"/>
                </a:solidFill>
              </a:rPr>
              <a:t>年</a:t>
            </a:r>
            <a:r>
              <a:rPr lang="en-US" altLang="zh-CN" sz="3600" b="1" dirty="0">
                <a:solidFill>
                  <a:schemeClr val="tx1"/>
                </a:solidFill>
              </a:rPr>
              <a:t>11</a:t>
            </a:r>
            <a:r>
              <a:rPr lang="zh-CN" altLang="en-US" sz="3600" b="1" dirty="0">
                <a:solidFill>
                  <a:schemeClr val="tx1"/>
                </a:solidFill>
              </a:rPr>
              <a:t>月</a:t>
            </a:r>
            <a:r>
              <a:rPr lang="en-US" altLang="zh-CN" sz="3600" b="1" dirty="0">
                <a:solidFill>
                  <a:schemeClr val="tx1"/>
                </a:solidFill>
              </a:rPr>
              <a:t>30</a:t>
            </a:r>
            <a:r>
              <a:rPr lang="zh-CN" altLang="en-US" sz="3600" b="1" dirty="0">
                <a:solidFill>
                  <a:schemeClr val="tx1"/>
                </a:solidFill>
              </a:rPr>
              <a:t>日</a:t>
            </a:r>
            <a:endParaRPr lang="en-US" altLang="zh-CN" sz="3600" b="1" dirty="0">
              <a:solidFill>
                <a:schemeClr val="tx1"/>
              </a:solidFill>
            </a:endParaRPr>
          </a:p>
          <a:p>
            <a:pPr algn="l"/>
            <a:r>
              <a:rPr lang="zh-CN" altLang="en-US" sz="3600" b="1" dirty="0">
                <a:solidFill>
                  <a:schemeClr val="tx1"/>
                </a:solidFill>
              </a:rPr>
              <a:t>期间有中秋节，国庆节，重阳节，学生节，双十一，感恩节等诸多特殊节假日</a:t>
            </a:r>
          </a:p>
        </p:txBody>
      </p:sp>
    </p:spTree>
    <p:extLst>
      <p:ext uri="{BB962C8B-B14F-4D97-AF65-F5344CB8AC3E}">
        <p14:creationId xmlns:p14="http://schemas.microsoft.com/office/powerpoint/2010/main" val="38075098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eda_pic_2.png"/>
          <p:cNvPicPr>
            <a:picLocks noChangeAspect="1"/>
          </p:cNvPicPr>
          <p:nvPr/>
        </p:nvPicPr>
        <p:blipFill>
          <a:blip r:embed="rId3" cstate="print"/>
          <a:stretch>
            <a:fillRect/>
          </a:stretch>
        </p:blipFill>
        <p:spPr>
          <a:xfrm>
            <a:off x="2781204" y="7148555"/>
            <a:ext cx="18003620" cy="4539796"/>
          </a:xfrm>
          <a:prstGeom prst="rect">
            <a:avLst/>
          </a:prstGeom>
        </p:spPr>
      </p:pic>
      <p:pic>
        <p:nvPicPr>
          <p:cNvPr id="16" name="图片 15" descr="eda_pic_3.png"/>
          <p:cNvPicPr>
            <a:picLocks noChangeAspect="1"/>
          </p:cNvPicPr>
          <p:nvPr/>
        </p:nvPicPr>
        <p:blipFill>
          <a:blip r:embed="rId4" cstate="print"/>
          <a:stretch>
            <a:fillRect/>
          </a:stretch>
        </p:blipFill>
        <p:spPr>
          <a:xfrm>
            <a:off x="2857992" y="2332336"/>
            <a:ext cx="17926844" cy="4520436"/>
          </a:xfrm>
          <a:prstGeom prst="rect">
            <a:avLst/>
          </a:prstGeom>
        </p:spPr>
      </p:pic>
      <p:sp>
        <p:nvSpPr>
          <p:cNvPr id="4" name="1.1 内容标题">
            <a:extLst>
              <a:ext uri="{FF2B5EF4-FFF2-40B4-BE49-F238E27FC236}">
                <a16:creationId xmlns:a16="http://schemas.microsoft.com/office/drawing/2014/main" id="{E2AD865E-12BE-4B5B-B5DB-3265E5D849E1}"/>
              </a:ext>
            </a:extLst>
          </p:cNvPr>
          <p:cNvSpPr txBox="1"/>
          <p:nvPr/>
        </p:nvSpPr>
        <p:spPr>
          <a:xfrm>
            <a:off x="1074821" y="1014849"/>
            <a:ext cx="19763874" cy="698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anchor="ctr">
            <a:spAutoFit/>
          </a:bodyPr>
          <a:lstStyle>
            <a:lvl1pPr>
              <a:defRPr>
                <a:solidFill>
                  <a:srgbClr val="2446F5"/>
                </a:solidFill>
                <a:latin typeface="Source Han Sans CN Normal"/>
                <a:ea typeface="Source Han Sans CN Normal"/>
                <a:cs typeface="Source Han Sans CN Normal"/>
                <a:sym typeface="Source Han Sans CN Normal"/>
              </a:defRPr>
            </a:lvl1pPr>
          </a:lstStyle>
          <a:p>
            <a:pPr algn="l"/>
            <a:r>
              <a:rPr kumimoji="1" lang="zh-CN" altLang="en-US" sz="3600" dirty="0">
                <a:solidFill>
                  <a:schemeClr val="tx1"/>
                </a:solidFill>
                <a:latin typeface="TTTGB Medium" panose="020C06030202040F0204" pitchFamily="34" charset="-122"/>
                <a:ea typeface="TTTGB Medium" panose="020C06030202040F0204" pitchFamily="34" charset="-122"/>
              </a:rPr>
              <a:t>赛题理解</a:t>
            </a:r>
            <a:endParaRPr sz="3600" dirty="0">
              <a:solidFill>
                <a:schemeClr val="tx1"/>
              </a:solidFill>
            </a:endParaRPr>
          </a:p>
        </p:txBody>
      </p:sp>
      <p:sp>
        <p:nvSpPr>
          <p:cNvPr id="17" name="TextBox 16"/>
          <p:cNvSpPr txBox="1"/>
          <p:nvPr/>
        </p:nvSpPr>
        <p:spPr>
          <a:xfrm>
            <a:off x="6361975" y="6728794"/>
            <a:ext cx="10625545" cy="575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1529" rtl="0" fontAlgn="auto" latinLnBrk="0" hangingPunct="0">
              <a:lnSpc>
                <a:spcPct val="100000"/>
              </a:lnSpc>
              <a:spcBef>
                <a:spcPts val="0"/>
              </a:spcBef>
              <a:spcAft>
                <a:spcPts val="0"/>
              </a:spcAft>
              <a:buClrTx/>
              <a:buSzTx/>
              <a:buFontTx/>
              <a:buNone/>
              <a:tabLst/>
            </a:pPr>
            <a:r>
              <a:rPr lang="zh-CN" altLang="en-US" sz="2800" b="1" dirty="0"/>
              <a:t>双</a:t>
            </a:r>
            <a:r>
              <a:rPr lang="en-US" altLang="zh-CN" sz="2800" b="1" dirty="0"/>
              <a:t>11 </a:t>
            </a:r>
            <a:r>
              <a:rPr lang="zh-CN" altLang="en-US" sz="2800" b="1" dirty="0"/>
              <a:t>当天不同</a:t>
            </a:r>
            <a:r>
              <a:rPr lang="en-US" altLang="zh-CN" sz="2800" b="1" dirty="0"/>
              <a:t>age(Y</a:t>
            </a:r>
            <a:r>
              <a:rPr lang="zh-CN" altLang="en-US" sz="2800" b="1" dirty="0"/>
              <a:t>轴</a:t>
            </a:r>
            <a:r>
              <a:rPr lang="en-US" altLang="zh-CN" sz="2800" b="1" dirty="0"/>
              <a:t>) </a:t>
            </a:r>
            <a:r>
              <a:rPr lang="zh-CN" altLang="en-US" sz="2800" b="1" dirty="0"/>
              <a:t>用户点击不同</a:t>
            </a:r>
            <a:r>
              <a:rPr lang="en-US" altLang="zh-CN" sz="2800" b="1" dirty="0"/>
              <a:t>product category(X</a:t>
            </a:r>
            <a:r>
              <a:rPr lang="zh-CN" altLang="en-US" sz="2800" b="1" dirty="0"/>
              <a:t>轴</a:t>
            </a:r>
            <a:r>
              <a:rPr lang="en-US" altLang="zh-CN" sz="2800" b="1" dirty="0"/>
              <a:t>)</a:t>
            </a:r>
            <a:r>
              <a:rPr lang="zh-CN" altLang="en-US" sz="2800" b="1" dirty="0"/>
              <a:t>分布</a:t>
            </a:r>
            <a:endParaRPr kumimoji="0" lang="zh-CN" altLang="en-US" sz="2800" b="1" i="0" u="none" strike="noStrike" cap="none" spc="0" normalizeH="0" baseline="0" dirty="0">
              <a:ln>
                <a:noFill/>
              </a:ln>
              <a:solidFill>
                <a:srgbClr val="000000"/>
              </a:solidFill>
              <a:effectLst/>
              <a:uFillTx/>
              <a:latin typeface="+mj-lt"/>
              <a:ea typeface="+mj-ea"/>
              <a:cs typeface="+mj-cs"/>
              <a:sym typeface="Helvetica Neue"/>
            </a:endParaRPr>
          </a:p>
        </p:txBody>
      </p:sp>
      <p:sp>
        <p:nvSpPr>
          <p:cNvPr id="18" name="TextBox 17"/>
          <p:cNvSpPr txBox="1"/>
          <p:nvPr/>
        </p:nvSpPr>
        <p:spPr>
          <a:xfrm>
            <a:off x="6244587" y="1896869"/>
            <a:ext cx="10860319" cy="575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1529" rtl="0" fontAlgn="auto" latinLnBrk="0" hangingPunct="0">
              <a:lnSpc>
                <a:spcPct val="100000"/>
              </a:lnSpc>
              <a:spcBef>
                <a:spcPts val="0"/>
              </a:spcBef>
              <a:spcAft>
                <a:spcPts val="0"/>
              </a:spcAft>
              <a:buClrTx/>
              <a:buSzTx/>
              <a:buFontTx/>
              <a:buNone/>
              <a:tabLst/>
            </a:pPr>
            <a:r>
              <a:rPr lang="zh-CN" altLang="en-US" sz="2800" b="1" dirty="0"/>
              <a:t>总体数据内不同</a:t>
            </a:r>
            <a:r>
              <a:rPr lang="en-US" altLang="zh-CN" sz="2800" b="1" dirty="0"/>
              <a:t>age(Y</a:t>
            </a:r>
            <a:r>
              <a:rPr lang="zh-CN" altLang="en-US" sz="2800" b="1" dirty="0"/>
              <a:t>轴</a:t>
            </a:r>
            <a:r>
              <a:rPr lang="en-US" altLang="zh-CN" sz="2800" b="1" dirty="0"/>
              <a:t>) </a:t>
            </a:r>
            <a:r>
              <a:rPr lang="zh-CN" altLang="en-US" sz="2800" b="1" dirty="0"/>
              <a:t>用户点击不同</a:t>
            </a:r>
            <a:r>
              <a:rPr lang="en-US" altLang="zh-CN" sz="2800" b="1" dirty="0"/>
              <a:t>product category(X</a:t>
            </a:r>
            <a:r>
              <a:rPr lang="zh-CN" altLang="en-US" sz="2800" b="1" dirty="0"/>
              <a:t>轴</a:t>
            </a:r>
            <a:r>
              <a:rPr lang="en-US" altLang="zh-CN" sz="2800" b="1" dirty="0"/>
              <a:t>)</a:t>
            </a:r>
            <a:r>
              <a:rPr lang="zh-CN" altLang="en-US" sz="2800" b="1" dirty="0"/>
              <a:t>分布</a:t>
            </a:r>
            <a:endParaRPr kumimoji="0" lang="zh-CN" altLang="en-US" sz="2800" b="1" i="0" u="none" strike="noStrike" cap="none" spc="0" normalizeH="0" baseline="0" dirty="0">
              <a:ln>
                <a:noFill/>
              </a:ln>
              <a:solidFill>
                <a:srgbClr val="000000"/>
              </a:solidFill>
              <a:effectLst/>
              <a:uFillTx/>
              <a:latin typeface="+mj-lt"/>
              <a:ea typeface="+mj-ea"/>
              <a:cs typeface="+mj-cs"/>
              <a:sym typeface="Helvetica Neue"/>
            </a:endParaRPr>
          </a:p>
        </p:txBody>
      </p:sp>
      <p:sp>
        <p:nvSpPr>
          <p:cNvPr id="19" name="矩形 18"/>
          <p:cNvSpPr/>
          <p:nvPr/>
        </p:nvSpPr>
        <p:spPr>
          <a:xfrm>
            <a:off x="3122023" y="11708229"/>
            <a:ext cx="15669470" cy="1569660"/>
          </a:xfrm>
          <a:prstGeom prst="rect">
            <a:avLst/>
          </a:prstGeom>
        </p:spPr>
        <p:txBody>
          <a:bodyPr wrap="square">
            <a:spAutoFit/>
          </a:bodyPr>
          <a:lstStyle/>
          <a:p>
            <a:pPr algn="l"/>
            <a:r>
              <a:rPr lang="zh-CN" altLang="en-US" dirty="0">
                <a:solidFill>
                  <a:schemeClr val="tx1"/>
                </a:solidFill>
              </a:rPr>
              <a:t>节假日用户点击广告素材的信息更为丰富，区分度更大</a:t>
            </a:r>
            <a:endParaRPr lang="en-US" altLang="zh-CN" dirty="0">
              <a:solidFill>
                <a:schemeClr val="tx1"/>
              </a:solidFill>
            </a:endParaRPr>
          </a:p>
          <a:p>
            <a:pPr algn="l"/>
            <a:r>
              <a:rPr lang="zh-CN" altLang="en-US" dirty="0">
                <a:solidFill>
                  <a:schemeClr val="tx1"/>
                </a:solidFill>
              </a:rPr>
              <a:t>不同特殊日期内，用户年龄性别与用户广告点击行为的联合分布是不同的</a:t>
            </a:r>
            <a:endParaRPr lang="en-US" altLang="zh-CN" dirty="0">
              <a:solidFill>
                <a:schemeClr val="tx1"/>
              </a:solidFill>
            </a:endParaRPr>
          </a:p>
          <a:p>
            <a:pPr algn="l"/>
            <a:r>
              <a:rPr lang="zh-CN" altLang="en-US" dirty="0">
                <a:solidFill>
                  <a:schemeClr val="tx1"/>
                </a:solidFill>
              </a:rPr>
              <a:t>构建用户行为序列中必须考虑到发生行为对应的日期，以及该日期内用户行为的特性</a:t>
            </a:r>
          </a:p>
        </p:txBody>
      </p:sp>
    </p:spTree>
    <p:extLst>
      <p:ext uri="{BB962C8B-B14F-4D97-AF65-F5344CB8AC3E}">
        <p14:creationId xmlns:p14="http://schemas.microsoft.com/office/powerpoint/2010/main" val="380750983"/>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6615</TotalTime>
  <Words>1518</Words>
  <Application>Microsoft Macintosh PowerPoint</Application>
  <PresentationFormat>Custom</PresentationFormat>
  <Paragraphs>292</Paragraphs>
  <Slides>31</Slides>
  <Notes>24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Lantinghei SC Extralight</vt:lpstr>
      <vt:lpstr>PingFang HK</vt:lpstr>
      <vt:lpstr>Source Han Sans CN Medium</vt:lpstr>
      <vt:lpstr>Source Han Sans CN Normal</vt:lpstr>
      <vt:lpstr>TTTGB Medium</vt:lpstr>
      <vt:lpstr>TTTGBMedium</vt:lpstr>
      <vt:lpstr>Courier New</vt:lpstr>
      <vt:lpstr>Helvetica Light</vt:lpstr>
      <vt:lpstr>Helvetica Neue</vt:lpstr>
      <vt:lpstr>Helvetica Neue Light</vt:lpstr>
      <vt:lpstr>Helvetica Neue Medium</vt:lpstr>
      <vt:lpstr>Helvetica Neue Thin</vt:lpstr>
      <vt:lpstr>Lucida Grande</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luluxlzhang(张晓璐)</dc:creator>
  <cp:lastModifiedBy>zhangqibot@foxmail.com</cp:lastModifiedBy>
  <cp:revision>1222</cp:revision>
  <dcterms:modified xsi:type="dcterms:W3CDTF">2020-08-06T04:08:48Z</dcterms:modified>
</cp:coreProperties>
</file>